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5" r:id="rId1"/>
  </p:sldMasterIdLst>
  <p:notesMasterIdLst>
    <p:notesMasterId r:id="rId96"/>
  </p:notesMasterIdLst>
  <p:sldIdLst>
    <p:sldId id="256" r:id="rId2"/>
    <p:sldId id="258" r:id="rId3"/>
    <p:sldId id="398" r:id="rId4"/>
    <p:sldId id="459" r:id="rId5"/>
    <p:sldId id="460" r:id="rId6"/>
    <p:sldId id="458" r:id="rId7"/>
    <p:sldId id="397" r:id="rId8"/>
    <p:sldId id="461" r:id="rId9"/>
    <p:sldId id="462" r:id="rId10"/>
    <p:sldId id="463" r:id="rId11"/>
    <p:sldId id="464" r:id="rId12"/>
    <p:sldId id="455" r:id="rId13"/>
    <p:sldId id="346" r:id="rId14"/>
    <p:sldId id="413" r:id="rId15"/>
    <p:sldId id="481" r:id="rId16"/>
    <p:sldId id="465" r:id="rId17"/>
    <p:sldId id="466" r:id="rId18"/>
    <p:sldId id="467" r:id="rId19"/>
    <p:sldId id="378" r:id="rId20"/>
    <p:sldId id="454" r:id="rId21"/>
    <p:sldId id="468" r:id="rId22"/>
    <p:sldId id="410" r:id="rId23"/>
    <p:sldId id="469" r:id="rId24"/>
    <p:sldId id="411" r:id="rId25"/>
    <p:sldId id="470" r:id="rId26"/>
    <p:sldId id="412" r:id="rId27"/>
    <p:sldId id="400" r:id="rId28"/>
    <p:sldId id="401" r:id="rId29"/>
    <p:sldId id="312" r:id="rId30"/>
    <p:sldId id="402" r:id="rId31"/>
    <p:sldId id="404" r:id="rId32"/>
    <p:sldId id="405" r:id="rId33"/>
    <p:sldId id="406" r:id="rId34"/>
    <p:sldId id="453" r:id="rId35"/>
    <p:sldId id="407" r:id="rId36"/>
    <p:sldId id="424" r:id="rId37"/>
    <p:sldId id="408" r:id="rId38"/>
    <p:sldId id="451" r:id="rId39"/>
    <p:sldId id="452" r:id="rId40"/>
    <p:sldId id="423" r:id="rId41"/>
    <p:sldId id="425" r:id="rId42"/>
    <p:sldId id="420" r:id="rId43"/>
    <p:sldId id="426" r:id="rId44"/>
    <p:sldId id="427" r:id="rId45"/>
    <p:sldId id="428" r:id="rId46"/>
    <p:sldId id="421" r:id="rId47"/>
    <p:sldId id="429" r:id="rId48"/>
    <p:sldId id="430" r:id="rId49"/>
    <p:sldId id="432" r:id="rId50"/>
    <p:sldId id="433" r:id="rId51"/>
    <p:sldId id="431" r:id="rId52"/>
    <p:sldId id="434" r:id="rId53"/>
    <p:sldId id="435" r:id="rId54"/>
    <p:sldId id="436" r:id="rId55"/>
    <p:sldId id="437" r:id="rId56"/>
    <p:sldId id="438" r:id="rId57"/>
    <p:sldId id="439" r:id="rId58"/>
    <p:sldId id="440" r:id="rId59"/>
    <p:sldId id="445" r:id="rId60"/>
    <p:sldId id="446" r:id="rId61"/>
    <p:sldId id="447" r:id="rId62"/>
    <p:sldId id="448" r:id="rId63"/>
    <p:sldId id="441" r:id="rId64"/>
    <p:sldId id="442" r:id="rId65"/>
    <p:sldId id="443" r:id="rId66"/>
    <p:sldId id="444" r:id="rId67"/>
    <p:sldId id="449" r:id="rId68"/>
    <p:sldId id="474" r:id="rId69"/>
    <p:sldId id="475" r:id="rId70"/>
    <p:sldId id="476" r:id="rId71"/>
    <p:sldId id="477" r:id="rId72"/>
    <p:sldId id="478" r:id="rId73"/>
    <p:sldId id="479" r:id="rId74"/>
    <p:sldId id="480" r:id="rId75"/>
    <p:sldId id="472" r:id="rId76"/>
    <p:sldId id="471" r:id="rId77"/>
    <p:sldId id="456" r:id="rId78"/>
    <p:sldId id="473" r:id="rId79"/>
    <p:sldId id="416" r:id="rId80"/>
    <p:sldId id="414" r:id="rId81"/>
    <p:sldId id="417" r:id="rId82"/>
    <p:sldId id="482" r:id="rId83"/>
    <p:sldId id="418" r:id="rId84"/>
    <p:sldId id="419" r:id="rId85"/>
    <p:sldId id="487" r:id="rId86"/>
    <p:sldId id="488" r:id="rId87"/>
    <p:sldId id="483" r:id="rId88"/>
    <p:sldId id="484" r:id="rId89"/>
    <p:sldId id="379" r:id="rId90"/>
    <p:sldId id="334" r:id="rId91"/>
    <p:sldId id="485" r:id="rId92"/>
    <p:sldId id="486" r:id="rId93"/>
    <p:sldId id="489" r:id="rId94"/>
    <p:sldId id="457" r:id="rId9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08A6305-C3D5-4C26-A9E0-0A624E0352BE}">
  <a:tblStyle styleId="{508A6305-C3D5-4C26-A9E0-0A624E0352B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142" autoAdjust="0"/>
  </p:normalViewPr>
  <p:slideViewPr>
    <p:cSldViewPr snapToGrid="0">
      <p:cViewPr varScale="1">
        <p:scale>
          <a:sx n="89" d="100"/>
          <a:sy n="89" d="100"/>
        </p:scale>
        <p:origin x="121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ar-SY" dirty="0"/>
              <a:t>هو معيار رسومي لنمذجة العمليات ضمن مخططات </a:t>
            </a:r>
            <a:r>
              <a:rPr lang="en-US" dirty="0"/>
              <a:t>(flowcharts)</a:t>
            </a:r>
            <a:endParaRPr dirty="0"/>
          </a:p>
        </p:txBody>
      </p:sp>
    </p:spTree>
    <p:extLst>
      <p:ext uri="{BB962C8B-B14F-4D97-AF65-F5344CB8AC3E}">
        <p14:creationId xmlns:p14="http://schemas.microsoft.com/office/powerpoint/2010/main" val="3372836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ar-SY" dirty="0"/>
              <a:t>هو معيار رسومي لنمذجة العمليات ضمن مخططات </a:t>
            </a:r>
            <a:r>
              <a:rPr lang="en-US" dirty="0"/>
              <a:t>(flowcharts)</a:t>
            </a:r>
            <a:endParaRPr dirty="0"/>
          </a:p>
        </p:txBody>
      </p:sp>
    </p:spTree>
    <p:extLst>
      <p:ext uri="{BB962C8B-B14F-4D97-AF65-F5344CB8AC3E}">
        <p14:creationId xmlns:p14="http://schemas.microsoft.com/office/powerpoint/2010/main" val="33876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6163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9469d1f4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9469d1f4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9823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8070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7626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55465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6253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2086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5469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a9469d1f4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a9469d1f4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56299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98447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8650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25357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696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21513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5148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34083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ar-SY" sz="1100" dirty="0">
                <a:latin typeface="Dubai" panose="020B0503030403030204" pitchFamily="34" charset="-78"/>
                <a:cs typeface="Dubai" panose="020B0503030403030204" pitchFamily="34" charset="-78"/>
              </a:rPr>
              <a:t>هي شبكات عصبونية كبيرة، تستخدم المحولات </a:t>
            </a:r>
            <a:r>
              <a:rPr lang="en-US" sz="1100" dirty="0">
                <a:latin typeface="Dubai" panose="020B0503030403030204" pitchFamily="34" charset="-78"/>
                <a:cs typeface="Dubai" panose="020B0503030403030204" pitchFamily="34" charset="-78"/>
              </a:rPr>
              <a:t>(Transformers)</a:t>
            </a:r>
            <a:r>
              <a:rPr lang="ar-SY" sz="1100" dirty="0">
                <a:latin typeface="Dubai" panose="020B0503030403030204" pitchFamily="34" charset="-78"/>
                <a:cs typeface="Dubai" panose="020B0503030403030204" pitchFamily="34" charset="-78"/>
              </a:rPr>
              <a:t> لتوليد سلاسل من النصوص. </a:t>
            </a:r>
            <a:r>
              <a:rPr lang="ar-SY" dirty="0"/>
              <a:t>شكلت نقلة نوعية في التطبيقات التي تتطلب معالجة النصوص </a:t>
            </a:r>
            <a:r>
              <a:rPr lang="en-US" dirty="0"/>
              <a:t>NLP</a:t>
            </a:r>
            <a:r>
              <a:rPr lang="ar-SY" dirty="0"/>
              <a:t>.</a:t>
            </a:r>
            <a:endParaRPr dirty="0"/>
          </a:p>
        </p:txBody>
      </p:sp>
    </p:spTree>
    <p:extLst>
      <p:ext uri="{BB962C8B-B14F-4D97-AF65-F5344CB8AC3E}">
        <p14:creationId xmlns:p14="http://schemas.microsoft.com/office/powerpoint/2010/main" val="25800822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47597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marR="0" lvl="0" indent="-342900" algn="just" rtl="1">
              <a:lnSpc>
                <a:spcPct val="107000"/>
              </a:lnSpc>
              <a:spcBef>
                <a:spcPts val="0"/>
              </a:spcBef>
              <a:spcAft>
                <a:spcPts val="800"/>
              </a:spcAft>
              <a:buFont typeface="Symbol" panose="05050102010706020507" pitchFamily="18" charset="2"/>
              <a:buChar char=""/>
            </a:pPr>
            <a:r>
              <a:rPr lang="ar-SY" sz="1100" kern="100" dirty="0">
                <a:effectLst/>
                <a:latin typeface="Dubai" panose="020B0503030403030204" pitchFamily="34" charset="-78"/>
                <a:ea typeface="Calibri" panose="020F0502020204030204" pitchFamily="34" charset="0"/>
                <a:cs typeface="Dubai" panose="020B0503030403030204" pitchFamily="34" charset="-78"/>
              </a:rPr>
              <a:t>تم التركيز على الأبحاث الحديثة التي تستخدم </a:t>
            </a:r>
            <a:r>
              <a:rPr lang="en-US" sz="1100" kern="100" dirty="0">
                <a:effectLst/>
                <a:latin typeface="Dubai" panose="020B0503030403030204" pitchFamily="34" charset="-78"/>
                <a:ea typeface="Calibri" panose="020F0502020204030204" pitchFamily="34" charset="0"/>
                <a:cs typeface="Dubai" panose="020B0503030403030204" pitchFamily="34" charset="-78"/>
              </a:rPr>
              <a:t>(LLMs)</a:t>
            </a:r>
            <a:r>
              <a:rPr lang="ar-SY" sz="1100" kern="100" dirty="0">
                <a:effectLst/>
                <a:latin typeface="Dubai" panose="020B0503030403030204" pitchFamily="34" charset="-78"/>
                <a:ea typeface="Calibri" panose="020F0502020204030204" pitchFamily="34" charset="0"/>
                <a:cs typeface="Dubai" panose="020B0503030403030204" pitchFamily="34" charset="-78"/>
              </a:rPr>
              <a:t> لحل المسألة هذا هو نطاق المشروع إذ أصبحت الطرق التقليدية باسخدام معالجات </a:t>
            </a:r>
            <a:r>
              <a:rPr lang="en-US" sz="1100" kern="100" dirty="0">
                <a:effectLst/>
                <a:latin typeface="Dubai" panose="020B0503030403030204" pitchFamily="34" charset="-78"/>
                <a:ea typeface="Calibri" panose="020F0502020204030204" pitchFamily="34" charset="0"/>
                <a:cs typeface="Dubai" panose="020B0503030403030204" pitchFamily="34" charset="-78"/>
              </a:rPr>
              <a:t>NLP</a:t>
            </a:r>
            <a:r>
              <a:rPr lang="ar-SY" sz="1100" kern="100" dirty="0">
                <a:effectLst/>
                <a:latin typeface="Dubai" panose="020B0503030403030204" pitchFamily="34" charset="-78"/>
                <a:ea typeface="Calibri" panose="020F0502020204030204" pitchFamily="34" charset="0"/>
                <a:cs typeface="Dubai" panose="020B0503030403030204" pitchFamily="34" charset="-78"/>
              </a:rPr>
              <a:t> </a:t>
            </a:r>
            <a:r>
              <a:rPr lang="ar-SY" sz="1100" kern="0" dirty="0">
                <a:effectLst/>
                <a:latin typeface="Arial"/>
                <a:ea typeface="Calibri" panose="020F0502020204030204" pitchFamily="34" charset="0"/>
                <a:cs typeface="Arial"/>
              </a:rPr>
              <a:t>غير مجدية خصوصا بسبب افتقارها للسياق.</a:t>
            </a:r>
            <a:endParaRPr lang="ar-SY" sz="1100" kern="100" dirty="0">
              <a:effectLst/>
              <a:latin typeface="Dubai" panose="020B0503030403030204" pitchFamily="34" charset="-78"/>
              <a:ea typeface="Calibri" panose="020F0502020204030204" pitchFamily="34" charset="0"/>
              <a:cs typeface="Dubai" panose="020B0503030403030204" pitchFamily="34" charset="-78"/>
            </a:endParaRPr>
          </a:p>
          <a:p>
            <a:pPr marL="342900" marR="0" lvl="0" indent="-342900" algn="just" rtl="1">
              <a:lnSpc>
                <a:spcPct val="107000"/>
              </a:lnSpc>
              <a:spcBef>
                <a:spcPts val="0"/>
              </a:spcBef>
              <a:spcAft>
                <a:spcPts val="800"/>
              </a:spcAft>
              <a:buFont typeface="Symbol" panose="05050102010706020507" pitchFamily="18" charset="2"/>
              <a:buChar char=""/>
            </a:pPr>
            <a:endParaRPr lang="en-US" sz="1100" kern="100" dirty="0">
              <a:effectLst/>
              <a:latin typeface="Dubai" panose="020B0503030403030204" pitchFamily="34" charset="-78"/>
              <a:ea typeface="Calibri" panose="020F0502020204030204" pitchFamily="34" charset="0"/>
              <a:cs typeface="Dubai" panose="020B0503030403030204" pitchFamily="34" charset="-78"/>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68049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9469d1f4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9469d1f4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08233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just" rtl="1">
              <a:lnSpc>
                <a:spcPct val="107000"/>
              </a:lnSpc>
              <a:spcBef>
                <a:spcPts val="0"/>
              </a:spcBef>
              <a:spcAft>
                <a:spcPts val="800"/>
              </a:spcAft>
              <a:buFont typeface="Symbol" panose="05050102010706020507" pitchFamily="18" charset="2"/>
              <a:buNone/>
            </a:pPr>
            <a:endParaRPr lang="en-US" sz="1100" kern="100" dirty="0">
              <a:effectLst/>
              <a:latin typeface="Dubai" panose="020B0503030403030204" pitchFamily="34" charset="-78"/>
              <a:ea typeface="Calibri" panose="020F0502020204030204" pitchFamily="34" charset="0"/>
              <a:cs typeface="Dubai" panose="020B0503030403030204" pitchFamily="34" charset="-78"/>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858784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just" rtl="1">
              <a:lnSpc>
                <a:spcPct val="107000"/>
              </a:lnSpc>
              <a:spcBef>
                <a:spcPts val="0"/>
              </a:spcBef>
              <a:spcAft>
                <a:spcPts val="800"/>
              </a:spcAft>
              <a:buFont typeface="Symbol" panose="05050102010706020507" pitchFamily="18" charset="2"/>
              <a:buNone/>
            </a:pPr>
            <a:endParaRPr lang="en-US" sz="1100" kern="100" dirty="0">
              <a:effectLst/>
              <a:latin typeface="Dubai" panose="020B0503030403030204" pitchFamily="34" charset="-78"/>
              <a:ea typeface="Calibri" panose="020F0502020204030204" pitchFamily="34" charset="0"/>
              <a:cs typeface="Dubai" panose="020B0503030403030204" pitchFamily="34" charset="-78"/>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48711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just" rtl="1">
              <a:lnSpc>
                <a:spcPct val="107000"/>
              </a:lnSpc>
              <a:spcBef>
                <a:spcPts val="0"/>
              </a:spcBef>
              <a:spcAft>
                <a:spcPts val="800"/>
              </a:spcAft>
              <a:buFont typeface="Symbol" panose="05050102010706020507" pitchFamily="18" charset="2"/>
              <a:buNone/>
            </a:pPr>
            <a:endParaRPr lang="en-US" sz="1100" kern="100" dirty="0">
              <a:effectLst/>
              <a:latin typeface="Dubai" panose="020B0503030403030204" pitchFamily="34" charset="-78"/>
              <a:ea typeface="Calibri" panose="020F0502020204030204" pitchFamily="34" charset="0"/>
              <a:cs typeface="Dubai" panose="020B0503030403030204" pitchFamily="34" charset="-78"/>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599509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just" rtl="1">
              <a:lnSpc>
                <a:spcPct val="107000"/>
              </a:lnSpc>
              <a:spcBef>
                <a:spcPts val="0"/>
              </a:spcBef>
              <a:spcAft>
                <a:spcPts val="800"/>
              </a:spcAft>
              <a:buFont typeface="Symbol" panose="05050102010706020507" pitchFamily="18" charset="2"/>
              <a:buNone/>
            </a:pPr>
            <a:endParaRPr lang="en-US" sz="1100" kern="100" dirty="0">
              <a:effectLst/>
              <a:latin typeface="Dubai" panose="020B0503030403030204" pitchFamily="34" charset="-78"/>
              <a:ea typeface="Calibri" panose="020F0502020204030204" pitchFamily="34" charset="0"/>
              <a:cs typeface="Dubai" panose="020B0503030403030204" pitchFamily="34" charset="-78"/>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5212667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just" rtl="1">
              <a:lnSpc>
                <a:spcPct val="107000"/>
              </a:lnSpc>
              <a:spcBef>
                <a:spcPts val="0"/>
              </a:spcBef>
              <a:spcAft>
                <a:spcPts val="800"/>
              </a:spcAft>
              <a:buFont typeface="Symbol" panose="05050102010706020507" pitchFamily="18" charset="2"/>
              <a:buNone/>
            </a:pPr>
            <a:endParaRPr lang="en-US" sz="1100" kern="100" dirty="0">
              <a:effectLst/>
              <a:latin typeface="Dubai" panose="020B0503030403030204" pitchFamily="34" charset="-78"/>
              <a:ea typeface="Calibri" panose="020F0502020204030204" pitchFamily="34" charset="0"/>
              <a:cs typeface="Dubai" panose="020B0503030403030204" pitchFamily="34" charset="-78"/>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695194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87891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7140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795998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492432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1863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ar-SY" dirty="0"/>
              <a:t>رح نبدأ بشرح بسيط عن عمليات الاعمال من خلال مثال، منشوف اننو النص بوصف سير الأنشطة ضمن عملية</a:t>
            </a:r>
            <a:endParaRPr dirty="0"/>
          </a:p>
        </p:txBody>
      </p:sp>
    </p:spTree>
    <p:extLst>
      <p:ext uri="{BB962C8B-B14F-4D97-AF65-F5344CB8AC3E}">
        <p14:creationId xmlns:p14="http://schemas.microsoft.com/office/powerpoint/2010/main" val="40738271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77426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37395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972122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426249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34157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23501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380041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194744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53732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4273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46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94288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29320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978958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813523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11592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81670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638573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584963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046048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1572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ar-SY" dirty="0"/>
              <a:t>هو معيار رسومي لنمذجة العمليات ضمن مخططات </a:t>
            </a:r>
            <a:r>
              <a:rPr lang="en-US" dirty="0"/>
              <a:t>(flowcharts)</a:t>
            </a:r>
            <a:endParaRPr dirty="0"/>
          </a:p>
        </p:txBody>
      </p:sp>
    </p:spTree>
    <p:extLst>
      <p:ext uri="{BB962C8B-B14F-4D97-AF65-F5344CB8AC3E}">
        <p14:creationId xmlns:p14="http://schemas.microsoft.com/office/powerpoint/2010/main" val="14315906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190552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106222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046302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090332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94402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27502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39940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2703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99974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7040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ar-SY" dirty="0"/>
              <a:t>هدف المشروع هو (إيجاد منهجية واستثمارها ضمن تطبيق) لتحويل التوصيف النصي للعمليات بطريقة مأتمتة لمخططات </a:t>
            </a:r>
            <a:r>
              <a:rPr lang="en-US" dirty="0"/>
              <a:t>BPMN</a:t>
            </a:r>
            <a:r>
              <a:rPr lang="ar-SY" dirty="0"/>
              <a:t>.</a:t>
            </a:r>
            <a:endParaRPr dirty="0"/>
          </a:p>
        </p:txBody>
      </p:sp>
    </p:spTree>
    <p:extLst>
      <p:ext uri="{BB962C8B-B14F-4D97-AF65-F5344CB8AC3E}">
        <p14:creationId xmlns:p14="http://schemas.microsoft.com/office/powerpoint/2010/main" val="24388413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46936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0486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88573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6297590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017730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83301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789324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38163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9469d1f4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9469d1f4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822307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7164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ar-SY" dirty="0"/>
              <a:t>هو معيار رسومي لنمذجة العمليات ضمن مخططات </a:t>
            </a:r>
            <a:r>
              <a:rPr lang="en-US" dirty="0"/>
              <a:t>(flowcharts)</a:t>
            </a:r>
            <a:endParaRPr dirty="0"/>
          </a:p>
        </p:txBody>
      </p:sp>
    </p:spTree>
    <p:extLst>
      <p:ext uri="{BB962C8B-B14F-4D97-AF65-F5344CB8AC3E}">
        <p14:creationId xmlns:p14="http://schemas.microsoft.com/office/powerpoint/2010/main" val="13889119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984055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711995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783637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75486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10661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542652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01322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345471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68620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9469d1f4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9469d1f4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3819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ar-SY" dirty="0"/>
              <a:t>هو معيار رسومي لنمذجة العمليات ضمن مخططات </a:t>
            </a:r>
            <a:r>
              <a:rPr lang="en-US" dirty="0"/>
              <a:t>(flowcharts)</a:t>
            </a:r>
            <a:endParaRPr dirty="0"/>
          </a:p>
        </p:txBody>
      </p:sp>
    </p:spTree>
    <p:extLst>
      <p:ext uri="{BB962C8B-B14F-4D97-AF65-F5344CB8AC3E}">
        <p14:creationId xmlns:p14="http://schemas.microsoft.com/office/powerpoint/2010/main" val="41380892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138958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03376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955325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895554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7575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43858" y="1172225"/>
            <a:ext cx="6770700" cy="20526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53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643852" y="3261775"/>
            <a:ext cx="6770700" cy="557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1600">
                <a:solidFill>
                  <a:schemeClr val="accen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0"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968425" y="2227050"/>
            <a:ext cx="4462500" cy="8418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47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ubTitle" idx="1"/>
          </p:nvPr>
        </p:nvSpPr>
        <p:spPr>
          <a:xfrm>
            <a:off x="3968275" y="3045375"/>
            <a:ext cx="4462500" cy="678000"/>
          </a:xfrm>
          <a:prstGeom prst="rect">
            <a:avLst/>
          </a:prstGeom>
        </p:spPr>
        <p:txBody>
          <a:bodyPr spcFirstLastPara="1" wrap="square" lIns="91425" tIns="91425" rIns="91425" bIns="91425" anchor="t" anchorCtr="0">
            <a:noAutofit/>
          </a:bodyPr>
          <a:lstStyle>
            <a:lvl1pPr lvl="0" algn="r">
              <a:spcBef>
                <a:spcPts val="0"/>
              </a:spcBef>
              <a:spcAft>
                <a:spcPts val="0"/>
              </a:spcAft>
              <a:buSzPts val="18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5" name="Google Shape;15;p3"/>
          <p:cNvSpPr txBox="1">
            <a:spLocks noGrp="1"/>
          </p:cNvSpPr>
          <p:nvPr>
            <p:ph type="title" idx="2" hasCustomPrompt="1"/>
          </p:nvPr>
        </p:nvSpPr>
        <p:spPr>
          <a:xfrm>
            <a:off x="3968350" y="1262325"/>
            <a:ext cx="4462500" cy="1141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7200"/>
              <a:buNone/>
              <a:defRPr sz="7200">
                <a:solidFill>
                  <a:schemeClr val="dk2"/>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6" name="Google Shape;16;p3"/>
          <p:cNvSpPr/>
          <p:nvPr/>
        </p:nvSpPr>
        <p:spPr>
          <a:xfrm rot="10800000" flipH="1">
            <a:off x="1441925" y="2571600"/>
            <a:ext cx="1216200" cy="159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rot="10800000" flipH="1">
            <a:off x="2658125" y="0"/>
            <a:ext cx="12162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Font typeface="Barlow"/>
              <a:buChar char="●"/>
              <a:defRPr sz="1200"/>
            </a:lvl1pPr>
            <a:lvl2pPr marL="914400" lvl="1" indent="-317500">
              <a:spcBef>
                <a:spcPts val="1600"/>
              </a:spcBef>
              <a:spcAft>
                <a:spcPts val="0"/>
              </a:spcAft>
              <a:buSzPts val="1400"/>
              <a:buFont typeface="Barlow"/>
              <a:buChar char="○"/>
              <a:defRPr sz="1200"/>
            </a:lvl2pPr>
            <a:lvl3pPr marL="1371600" lvl="2" indent="-317500">
              <a:spcBef>
                <a:spcPts val="1600"/>
              </a:spcBef>
              <a:spcAft>
                <a:spcPts val="0"/>
              </a:spcAft>
              <a:buClr>
                <a:schemeClr val="lt1"/>
              </a:buClr>
              <a:buSzPts val="1400"/>
              <a:buFont typeface="Barlow"/>
              <a:buChar char="■"/>
              <a:defRPr/>
            </a:lvl3pPr>
            <a:lvl4pPr marL="1828800" lvl="3" indent="-317500">
              <a:spcBef>
                <a:spcPts val="1600"/>
              </a:spcBef>
              <a:spcAft>
                <a:spcPts val="0"/>
              </a:spcAft>
              <a:buClr>
                <a:schemeClr val="lt1"/>
              </a:buClr>
              <a:buSzPts val="1400"/>
              <a:buFont typeface="Barlow"/>
              <a:buChar char="●"/>
              <a:defRPr/>
            </a:lvl4pPr>
            <a:lvl5pPr marL="2286000" lvl="4" indent="-317500">
              <a:spcBef>
                <a:spcPts val="1600"/>
              </a:spcBef>
              <a:spcAft>
                <a:spcPts val="0"/>
              </a:spcAft>
              <a:buClr>
                <a:schemeClr val="lt1"/>
              </a:buClr>
              <a:buSzPts val="1400"/>
              <a:buFont typeface="Barlow"/>
              <a:buChar char="○"/>
              <a:defRPr/>
            </a:lvl5pPr>
            <a:lvl6pPr marL="2743200" lvl="5" indent="-317500">
              <a:spcBef>
                <a:spcPts val="1600"/>
              </a:spcBef>
              <a:spcAft>
                <a:spcPts val="0"/>
              </a:spcAft>
              <a:buClr>
                <a:schemeClr val="lt1"/>
              </a:buClr>
              <a:buSzPts val="1400"/>
              <a:buFont typeface="Barlow"/>
              <a:buChar char="■"/>
              <a:defRPr/>
            </a:lvl6pPr>
            <a:lvl7pPr marL="3200400" lvl="6" indent="-317500">
              <a:spcBef>
                <a:spcPts val="1600"/>
              </a:spcBef>
              <a:spcAft>
                <a:spcPts val="0"/>
              </a:spcAft>
              <a:buClr>
                <a:schemeClr val="lt1"/>
              </a:buClr>
              <a:buSzPts val="1400"/>
              <a:buFont typeface="Barlow"/>
              <a:buChar char="●"/>
              <a:defRPr/>
            </a:lvl7pPr>
            <a:lvl8pPr marL="3657600" lvl="7" indent="-317500">
              <a:spcBef>
                <a:spcPts val="1600"/>
              </a:spcBef>
              <a:spcAft>
                <a:spcPts val="0"/>
              </a:spcAft>
              <a:buClr>
                <a:schemeClr val="lt1"/>
              </a:buClr>
              <a:buSzPts val="1400"/>
              <a:buFont typeface="Barlow"/>
              <a:buChar char="○"/>
              <a:defRPr/>
            </a:lvl8pPr>
            <a:lvl9pPr marL="4114800" lvl="8" indent="-317500">
              <a:spcBef>
                <a:spcPts val="1600"/>
              </a:spcBef>
              <a:spcAft>
                <a:spcPts val="1600"/>
              </a:spcAft>
              <a:buClr>
                <a:schemeClr val="lt1"/>
              </a:buClr>
              <a:buSzPts val="1400"/>
              <a:buFont typeface="Barlow"/>
              <a:buChar char="■"/>
              <a:defRPr/>
            </a:lvl9pPr>
          </a:lstStyle>
          <a:p>
            <a:endParaRPr/>
          </a:p>
        </p:txBody>
      </p:sp>
      <p:sp>
        <p:nvSpPr>
          <p:cNvPr id="20" name="Google Shape;20;p4"/>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94" name="Google Shape;94;p17"/>
          <p:cNvSpPr txBox="1">
            <a:spLocks noGrp="1"/>
          </p:cNvSpPr>
          <p:nvPr>
            <p:ph type="subTitle" idx="1"/>
          </p:nvPr>
        </p:nvSpPr>
        <p:spPr>
          <a:xfrm>
            <a:off x="788100" y="2390400"/>
            <a:ext cx="2261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defRPr>
            </a:lvl1pPr>
            <a:lvl2pPr lvl="1" algn="ctr" rtl="0">
              <a:spcBef>
                <a:spcPts val="1600"/>
              </a:spcBef>
              <a:spcAft>
                <a:spcPts val="0"/>
              </a:spcAft>
              <a:buNone/>
              <a:defRPr b="1">
                <a:solidFill>
                  <a:schemeClr val="accent1"/>
                </a:solidFill>
              </a:defRPr>
            </a:lvl2pPr>
            <a:lvl3pPr lvl="2" algn="ctr" rtl="0">
              <a:spcBef>
                <a:spcPts val="1600"/>
              </a:spcBef>
              <a:spcAft>
                <a:spcPts val="0"/>
              </a:spcAft>
              <a:buNone/>
              <a:defRPr b="1">
                <a:solidFill>
                  <a:schemeClr val="accent1"/>
                </a:solidFill>
              </a:defRPr>
            </a:lvl3pPr>
            <a:lvl4pPr lvl="3" algn="ctr" rtl="0">
              <a:spcBef>
                <a:spcPts val="1600"/>
              </a:spcBef>
              <a:spcAft>
                <a:spcPts val="0"/>
              </a:spcAft>
              <a:buNone/>
              <a:defRPr b="1">
                <a:solidFill>
                  <a:schemeClr val="accent1"/>
                </a:solidFill>
              </a:defRPr>
            </a:lvl4pPr>
            <a:lvl5pPr lvl="4" algn="ctr" rtl="0">
              <a:spcBef>
                <a:spcPts val="1600"/>
              </a:spcBef>
              <a:spcAft>
                <a:spcPts val="0"/>
              </a:spcAft>
              <a:buNone/>
              <a:defRPr b="1">
                <a:solidFill>
                  <a:schemeClr val="accent1"/>
                </a:solidFill>
              </a:defRPr>
            </a:lvl5pPr>
            <a:lvl6pPr lvl="5" algn="ctr" rtl="0">
              <a:spcBef>
                <a:spcPts val="1600"/>
              </a:spcBef>
              <a:spcAft>
                <a:spcPts val="0"/>
              </a:spcAft>
              <a:buNone/>
              <a:defRPr b="1">
                <a:solidFill>
                  <a:schemeClr val="accent1"/>
                </a:solidFill>
              </a:defRPr>
            </a:lvl6pPr>
            <a:lvl7pPr lvl="6" algn="ctr" rtl="0">
              <a:spcBef>
                <a:spcPts val="1600"/>
              </a:spcBef>
              <a:spcAft>
                <a:spcPts val="0"/>
              </a:spcAft>
              <a:buNone/>
              <a:defRPr b="1">
                <a:solidFill>
                  <a:schemeClr val="accent1"/>
                </a:solidFill>
              </a:defRPr>
            </a:lvl7pPr>
            <a:lvl8pPr lvl="7" algn="ctr" rtl="0">
              <a:spcBef>
                <a:spcPts val="1600"/>
              </a:spcBef>
              <a:spcAft>
                <a:spcPts val="0"/>
              </a:spcAft>
              <a:buNone/>
              <a:defRPr b="1">
                <a:solidFill>
                  <a:schemeClr val="accent1"/>
                </a:solidFill>
              </a:defRPr>
            </a:lvl8pPr>
            <a:lvl9pPr lvl="8" algn="ctr" rtl="0">
              <a:spcBef>
                <a:spcPts val="1600"/>
              </a:spcBef>
              <a:spcAft>
                <a:spcPts val="1600"/>
              </a:spcAft>
              <a:buNone/>
              <a:defRPr b="1">
                <a:solidFill>
                  <a:schemeClr val="accent1"/>
                </a:solidFill>
              </a:defRPr>
            </a:lvl9pPr>
          </a:lstStyle>
          <a:p>
            <a:endParaRPr/>
          </a:p>
        </p:txBody>
      </p:sp>
      <p:sp>
        <p:nvSpPr>
          <p:cNvPr id="95" name="Google Shape;95;p17"/>
          <p:cNvSpPr txBox="1">
            <a:spLocks noGrp="1"/>
          </p:cNvSpPr>
          <p:nvPr>
            <p:ph type="subTitle" idx="2"/>
          </p:nvPr>
        </p:nvSpPr>
        <p:spPr>
          <a:xfrm>
            <a:off x="788100" y="2765850"/>
            <a:ext cx="2261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96" name="Google Shape;96;p17"/>
          <p:cNvSpPr txBox="1">
            <a:spLocks noGrp="1"/>
          </p:cNvSpPr>
          <p:nvPr>
            <p:ph type="subTitle" idx="3"/>
          </p:nvPr>
        </p:nvSpPr>
        <p:spPr>
          <a:xfrm>
            <a:off x="3441150" y="2390400"/>
            <a:ext cx="2261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defRPr>
            </a:lvl1pPr>
            <a:lvl2pPr lvl="1" algn="ctr" rtl="0">
              <a:spcBef>
                <a:spcPts val="1600"/>
              </a:spcBef>
              <a:spcAft>
                <a:spcPts val="0"/>
              </a:spcAft>
              <a:buNone/>
              <a:defRPr b="1">
                <a:solidFill>
                  <a:schemeClr val="accent1"/>
                </a:solidFill>
              </a:defRPr>
            </a:lvl2pPr>
            <a:lvl3pPr lvl="2" algn="ctr" rtl="0">
              <a:spcBef>
                <a:spcPts val="1600"/>
              </a:spcBef>
              <a:spcAft>
                <a:spcPts val="0"/>
              </a:spcAft>
              <a:buNone/>
              <a:defRPr b="1">
                <a:solidFill>
                  <a:schemeClr val="accent1"/>
                </a:solidFill>
              </a:defRPr>
            </a:lvl3pPr>
            <a:lvl4pPr lvl="3" algn="ctr" rtl="0">
              <a:spcBef>
                <a:spcPts val="1600"/>
              </a:spcBef>
              <a:spcAft>
                <a:spcPts val="0"/>
              </a:spcAft>
              <a:buNone/>
              <a:defRPr b="1">
                <a:solidFill>
                  <a:schemeClr val="accent1"/>
                </a:solidFill>
              </a:defRPr>
            </a:lvl4pPr>
            <a:lvl5pPr lvl="4" algn="ctr" rtl="0">
              <a:spcBef>
                <a:spcPts val="1600"/>
              </a:spcBef>
              <a:spcAft>
                <a:spcPts val="0"/>
              </a:spcAft>
              <a:buNone/>
              <a:defRPr b="1">
                <a:solidFill>
                  <a:schemeClr val="accent1"/>
                </a:solidFill>
              </a:defRPr>
            </a:lvl5pPr>
            <a:lvl6pPr lvl="5" algn="ctr" rtl="0">
              <a:spcBef>
                <a:spcPts val="1600"/>
              </a:spcBef>
              <a:spcAft>
                <a:spcPts val="0"/>
              </a:spcAft>
              <a:buNone/>
              <a:defRPr b="1">
                <a:solidFill>
                  <a:schemeClr val="accent1"/>
                </a:solidFill>
              </a:defRPr>
            </a:lvl6pPr>
            <a:lvl7pPr lvl="6" algn="ctr" rtl="0">
              <a:spcBef>
                <a:spcPts val="1600"/>
              </a:spcBef>
              <a:spcAft>
                <a:spcPts val="0"/>
              </a:spcAft>
              <a:buNone/>
              <a:defRPr b="1">
                <a:solidFill>
                  <a:schemeClr val="accent1"/>
                </a:solidFill>
              </a:defRPr>
            </a:lvl7pPr>
            <a:lvl8pPr lvl="7" algn="ctr" rtl="0">
              <a:spcBef>
                <a:spcPts val="1600"/>
              </a:spcBef>
              <a:spcAft>
                <a:spcPts val="0"/>
              </a:spcAft>
              <a:buNone/>
              <a:defRPr b="1">
                <a:solidFill>
                  <a:schemeClr val="accent1"/>
                </a:solidFill>
              </a:defRPr>
            </a:lvl8pPr>
            <a:lvl9pPr lvl="8" algn="ctr" rtl="0">
              <a:spcBef>
                <a:spcPts val="1600"/>
              </a:spcBef>
              <a:spcAft>
                <a:spcPts val="1600"/>
              </a:spcAft>
              <a:buNone/>
              <a:defRPr b="1">
                <a:solidFill>
                  <a:schemeClr val="accent1"/>
                </a:solidFill>
              </a:defRPr>
            </a:lvl9pPr>
          </a:lstStyle>
          <a:p>
            <a:endParaRPr/>
          </a:p>
        </p:txBody>
      </p:sp>
      <p:sp>
        <p:nvSpPr>
          <p:cNvPr id="97" name="Google Shape;97;p17"/>
          <p:cNvSpPr txBox="1">
            <a:spLocks noGrp="1"/>
          </p:cNvSpPr>
          <p:nvPr>
            <p:ph type="subTitle" idx="4"/>
          </p:nvPr>
        </p:nvSpPr>
        <p:spPr>
          <a:xfrm>
            <a:off x="3441150" y="2765850"/>
            <a:ext cx="2261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98" name="Google Shape;98;p17"/>
          <p:cNvSpPr txBox="1">
            <a:spLocks noGrp="1"/>
          </p:cNvSpPr>
          <p:nvPr>
            <p:ph type="subTitle" idx="5"/>
          </p:nvPr>
        </p:nvSpPr>
        <p:spPr>
          <a:xfrm>
            <a:off x="6094200" y="2390400"/>
            <a:ext cx="2261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defRPr>
            </a:lvl1pPr>
            <a:lvl2pPr lvl="1" algn="ctr" rtl="0">
              <a:spcBef>
                <a:spcPts val="1600"/>
              </a:spcBef>
              <a:spcAft>
                <a:spcPts val="0"/>
              </a:spcAft>
              <a:buNone/>
              <a:defRPr b="1">
                <a:solidFill>
                  <a:schemeClr val="accent1"/>
                </a:solidFill>
              </a:defRPr>
            </a:lvl2pPr>
            <a:lvl3pPr lvl="2" algn="ctr" rtl="0">
              <a:spcBef>
                <a:spcPts val="1600"/>
              </a:spcBef>
              <a:spcAft>
                <a:spcPts val="0"/>
              </a:spcAft>
              <a:buNone/>
              <a:defRPr b="1">
                <a:solidFill>
                  <a:schemeClr val="accent1"/>
                </a:solidFill>
              </a:defRPr>
            </a:lvl3pPr>
            <a:lvl4pPr lvl="3" algn="ctr" rtl="0">
              <a:spcBef>
                <a:spcPts val="1600"/>
              </a:spcBef>
              <a:spcAft>
                <a:spcPts val="0"/>
              </a:spcAft>
              <a:buNone/>
              <a:defRPr b="1">
                <a:solidFill>
                  <a:schemeClr val="accent1"/>
                </a:solidFill>
              </a:defRPr>
            </a:lvl4pPr>
            <a:lvl5pPr lvl="4" algn="ctr" rtl="0">
              <a:spcBef>
                <a:spcPts val="1600"/>
              </a:spcBef>
              <a:spcAft>
                <a:spcPts val="0"/>
              </a:spcAft>
              <a:buNone/>
              <a:defRPr b="1">
                <a:solidFill>
                  <a:schemeClr val="accent1"/>
                </a:solidFill>
              </a:defRPr>
            </a:lvl5pPr>
            <a:lvl6pPr lvl="5" algn="ctr" rtl="0">
              <a:spcBef>
                <a:spcPts val="1600"/>
              </a:spcBef>
              <a:spcAft>
                <a:spcPts val="0"/>
              </a:spcAft>
              <a:buNone/>
              <a:defRPr b="1">
                <a:solidFill>
                  <a:schemeClr val="accent1"/>
                </a:solidFill>
              </a:defRPr>
            </a:lvl6pPr>
            <a:lvl7pPr lvl="6" algn="ctr" rtl="0">
              <a:spcBef>
                <a:spcPts val="1600"/>
              </a:spcBef>
              <a:spcAft>
                <a:spcPts val="0"/>
              </a:spcAft>
              <a:buNone/>
              <a:defRPr b="1">
                <a:solidFill>
                  <a:schemeClr val="accent1"/>
                </a:solidFill>
              </a:defRPr>
            </a:lvl7pPr>
            <a:lvl8pPr lvl="7" algn="ctr" rtl="0">
              <a:spcBef>
                <a:spcPts val="1600"/>
              </a:spcBef>
              <a:spcAft>
                <a:spcPts val="0"/>
              </a:spcAft>
              <a:buNone/>
              <a:defRPr b="1">
                <a:solidFill>
                  <a:schemeClr val="accent1"/>
                </a:solidFill>
              </a:defRPr>
            </a:lvl8pPr>
            <a:lvl9pPr lvl="8" algn="ctr" rtl="0">
              <a:spcBef>
                <a:spcPts val="1600"/>
              </a:spcBef>
              <a:spcAft>
                <a:spcPts val="1600"/>
              </a:spcAft>
              <a:buNone/>
              <a:defRPr b="1">
                <a:solidFill>
                  <a:schemeClr val="accent1"/>
                </a:solidFill>
              </a:defRPr>
            </a:lvl9pPr>
          </a:lstStyle>
          <a:p>
            <a:endParaRPr/>
          </a:p>
        </p:txBody>
      </p:sp>
      <p:sp>
        <p:nvSpPr>
          <p:cNvPr id="99" name="Google Shape;99;p17"/>
          <p:cNvSpPr txBox="1">
            <a:spLocks noGrp="1"/>
          </p:cNvSpPr>
          <p:nvPr>
            <p:ph type="subTitle" idx="6"/>
          </p:nvPr>
        </p:nvSpPr>
        <p:spPr>
          <a:xfrm>
            <a:off x="6094200" y="2765850"/>
            <a:ext cx="2261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100" name="Google Shape;100;p17"/>
          <p:cNvSpPr/>
          <p:nvPr/>
        </p:nvSpPr>
        <p:spPr>
          <a:xfrm flipH="1">
            <a:off x="457200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p:nvPr/>
        </p:nvSpPr>
        <p:spPr>
          <a:xfrm flipH="1">
            <a:off x="5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CUSTOM_7">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717800" y="383175"/>
            <a:ext cx="7708200" cy="93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40" name="Google Shape;140;p23"/>
          <p:cNvSpPr/>
          <p:nvPr/>
        </p:nvSpPr>
        <p:spPr>
          <a:xfrm flipH="1">
            <a:off x="5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3"/>
          <p:cNvSpPr/>
          <p:nvPr/>
        </p:nvSpPr>
        <p:spPr>
          <a:xfrm flipH="1">
            <a:off x="457200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umbers and text">
  <p:cSld name="CUSTOM_11">
    <p:spTree>
      <p:nvGrpSpPr>
        <p:cNvPr id="1" name="Shape 146"/>
        <p:cNvGrpSpPr/>
        <p:nvPr/>
      </p:nvGrpSpPr>
      <p:grpSpPr>
        <a:xfrm>
          <a:off x="0" y="0"/>
          <a:ext cx="0" cy="0"/>
          <a:chOff x="0" y="0"/>
          <a:chExt cx="0" cy="0"/>
        </a:xfrm>
      </p:grpSpPr>
      <p:sp>
        <p:nvSpPr>
          <p:cNvPr id="147" name="Google Shape;147;p25"/>
          <p:cNvSpPr txBox="1">
            <a:spLocks noGrp="1"/>
          </p:cNvSpPr>
          <p:nvPr>
            <p:ph type="title" hasCustomPrompt="1"/>
          </p:nvPr>
        </p:nvSpPr>
        <p:spPr>
          <a:xfrm>
            <a:off x="750975" y="2819150"/>
            <a:ext cx="2164200" cy="647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3000">
                <a:solidFill>
                  <a:schemeClr val="dk2"/>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48" name="Google Shape;148;p25"/>
          <p:cNvSpPr txBox="1">
            <a:spLocks noGrp="1"/>
          </p:cNvSpPr>
          <p:nvPr>
            <p:ph type="subTitle" idx="1"/>
          </p:nvPr>
        </p:nvSpPr>
        <p:spPr>
          <a:xfrm>
            <a:off x="750975" y="3390050"/>
            <a:ext cx="2164200" cy="64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400">
                <a:solidFill>
                  <a:schemeClr val="dk1"/>
                </a:solidFill>
              </a:defRPr>
            </a:lvl1pPr>
            <a:lvl2pPr lvl="1" algn="r" rtl="0">
              <a:spcBef>
                <a:spcPts val="1600"/>
              </a:spcBef>
              <a:spcAft>
                <a:spcPts val="0"/>
              </a:spcAft>
              <a:buClr>
                <a:schemeClr val="dk1"/>
              </a:buClr>
              <a:buSzPts val="2000"/>
              <a:buNone/>
              <a:defRPr sz="2000">
                <a:solidFill>
                  <a:schemeClr val="dk1"/>
                </a:solidFill>
              </a:defRPr>
            </a:lvl2pPr>
            <a:lvl3pPr lvl="2" algn="r" rtl="0">
              <a:spcBef>
                <a:spcPts val="1600"/>
              </a:spcBef>
              <a:spcAft>
                <a:spcPts val="0"/>
              </a:spcAft>
              <a:buClr>
                <a:schemeClr val="dk1"/>
              </a:buClr>
              <a:buSzPts val="2000"/>
              <a:buNone/>
              <a:defRPr sz="2000">
                <a:solidFill>
                  <a:schemeClr val="dk1"/>
                </a:solidFill>
              </a:defRPr>
            </a:lvl3pPr>
            <a:lvl4pPr lvl="3" algn="r" rtl="0">
              <a:spcBef>
                <a:spcPts val="1600"/>
              </a:spcBef>
              <a:spcAft>
                <a:spcPts val="0"/>
              </a:spcAft>
              <a:buClr>
                <a:schemeClr val="dk1"/>
              </a:buClr>
              <a:buSzPts val="2000"/>
              <a:buNone/>
              <a:defRPr sz="2000">
                <a:solidFill>
                  <a:schemeClr val="dk1"/>
                </a:solidFill>
              </a:defRPr>
            </a:lvl4pPr>
            <a:lvl5pPr lvl="4" algn="r" rtl="0">
              <a:spcBef>
                <a:spcPts val="1600"/>
              </a:spcBef>
              <a:spcAft>
                <a:spcPts val="0"/>
              </a:spcAft>
              <a:buClr>
                <a:schemeClr val="dk1"/>
              </a:buClr>
              <a:buSzPts val="2000"/>
              <a:buNone/>
              <a:defRPr sz="2000">
                <a:solidFill>
                  <a:schemeClr val="dk1"/>
                </a:solidFill>
              </a:defRPr>
            </a:lvl5pPr>
            <a:lvl6pPr lvl="5" algn="r" rtl="0">
              <a:spcBef>
                <a:spcPts val="1600"/>
              </a:spcBef>
              <a:spcAft>
                <a:spcPts val="0"/>
              </a:spcAft>
              <a:buClr>
                <a:schemeClr val="dk1"/>
              </a:buClr>
              <a:buSzPts val="2000"/>
              <a:buNone/>
              <a:defRPr sz="2000">
                <a:solidFill>
                  <a:schemeClr val="dk1"/>
                </a:solidFill>
              </a:defRPr>
            </a:lvl6pPr>
            <a:lvl7pPr lvl="6" algn="r" rtl="0">
              <a:spcBef>
                <a:spcPts val="1600"/>
              </a:spcBef>
              <a:spcAft>
                <a:spcPts val="0"/>
              </a:spcAft>
              <a:buClr>
                <a:schemeClr val="dk1"/>
              </a:buClr>
              <a:buSzPts val="2000"/>
              <a:buNone/>
              <a:defRPr sz="2000">
                <a:solidFill>
                  <a:schemeClr val="dk1"/>
                </a:solidFill>
              </a:defRPr>
            </a:lvl7pPr>
            <a:lvl8pPr lvl="7" algn="r" rtl="0">
              <a:spcBef>
                <a:spcPts val="1600"/>
              </a:spcBef>
              <a:spcAft>
                <a:spcPts val="0"/>
              </a:spcAft>
              <a:buClr>
                <a:schemeClr val="dk1"/>
              </a:buClr>
              <a:buSzPts val="2000"/>
              <a:buNone/>
              <a:defRPr sz="2000">
                <a:solidFill>
                  <a:schemeClr val="dk1"/>
                </a:solidFill>
              </a:defRPr>
            </a:lvl8pPr>
            <a:lvl9pPr lvl="8" algn="r" rtl="0">
              <a:spcBef>
                <a:spcPts val="1600"/>
              </a:spcBef>
              <a:spcAft>
                <a:spcPts val="1600"/>
              </a:spcAft>
              <a:buClr>
                <a:schemeClr val="dk1"/>
              </a:buClr>
              <a:buSzPts val="2000"/>
              <a:buNone/>
              <a:defRPr sz="2000">
                <a:solidFill>
                  <a:schemeClr val="dk1"/>
                </a:solidFill>
              </a:defRPr>
            </a:lvl9pPr>
          </a:lstStyle>
          <a:p>
            <a:endParaRPr/>
          </a:p>
        </p:txBody>
      </p:sp>
      <p:sp>
        <p:nvSpPr>
          <p:cNvPr id="149" name="Google Shape;149;p25"/>
          <p:cNvSpPr txBox="1">
            <a:spLocks noGrp="1"/>
          </p:cNvSpPr>
          <p:nvPr>
            <p:ph type="title" idx="2" hasCustomPrompt="1"/>
          </p:nvPr>
        </p:nvSpPr>
        <p:spPr>
          <a:xfrm>
            <a:off x="3508587" y="2819150"/>
            <a:ext cx="2164200" cy="647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3000">
                <a:solidFill>
                  <a:schemeClr val="dk2"/>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50" name="Google Shape;150;p25"/>
          <p:cNvSpPr txBox="1">
            <a:spLocks noGrp="1"/>
          </p:cNvSpPr>
          <p:nvPr>
            <p:ph type="subTitle" idx="3"/>
          </p:nvPr>
        </p:nvSpPr>
        <p:spPr>
          <a:xfrm>
            <a:off x="3508587" y="3390050"/>
            <a:ext cx="2164200" cy="64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400">
                <a:solidFill>
                  <a:schemeClr val="dk1"/>
                </a:solidFill>
              </a:defRPr>
            </a:lvl1pPr>
            <a:lvl2pPr lvl="1" algn="r" rtl="0">
              <a:spcBef>
                <a:spcPts val="1600"/>
              </a:spcBef>
              <a:spcAft>
                <a:spcPts val="0"/>
              </a:spcAft>
              <a:buClr>
                <a:schemeClr val="dk1"/>
              </a:buClr>
              <a:buSzPts val="2000"/>
              <a:buNone/>
              <a:defRPr sz="2000">
                <a:solidFill>
                  <a:schemeClr val="dk1"/>
                </a:solidFill>
              </a:defRPr>
            </a:lvl2pPr>
            <a:lvl3pPr lvl="2" algn="r" rtl="0">
              <a:spcBef>
                <a:spcPts val="1600"/>
              </a:spcBef>
              <a:spcAft>
                <a:spcPts val="0"/>
              </a:spcAft>
              <a:buClr>
                <a:schemeClr val="dk1"/>
              </a:buClr>
              <a:buSzPts val="2000"/>
              <a:buNone/>
              <a:defRPr sz="2000">
                <a:solidFill>
                  <a:schemeClr val="dk1"/>
                </a:solidFill>
              </a:defRPr>
            </a:lvl3pPr>
            <a:lvl4pPr lvl="3" algn="r" rtl="0">
              <a:spcBef>
                <a:spcPts val="1600"/>
              </a:spcBef>
              <a:spcAft>
                <a:spcPts val="0"/>
              </a:spcAft>
              <a:buClr>
                <a:schemeClr val="dk1"/>
              </a:buClr>
              <a:buSzPts val="2000"/>
              <a:buNone/>
              <a:defRPr sz="2000">
                <a:solidFill>
                  <a:schemeClr val="dk1"/>
                </a:solidFill>
              </a:defRPr>
            </a:lvl4pPr>
            <a:lvl5pPr lvl="4" algn="r" rtl="0">
              <a:spcBef>
                <a:spcPts val="1600"/>
              </a:spcBef>
              <a:spcAft>
                <a:spcPts val="0"/>
              </a:spcAft>
              <a:buClr>
                <a:schemeClr val="dk1"/>
              </a:buClr>
              <a:buSzPts val="2000"/>
              <a:buNone/>
              <a:defRPr sz="2000">
                <a:solidFill>
                  <a:schemeClr val="dk1"/>
                </a:solidFill>
              </a:defRPr>
            </a:lvl5pPr>
            <a:lvl6pPr lvl="5" algn="r" rtl="0">
              <a:spcBef>
                <a:spcPts val="1600"/>
              </a:spcBef>
              <a:spcAft>
                <a:spcPts val="0"/>
              </a:spcAft>
              <a:buClr>
                <a:schemeClr val="dk1"/>
              </a:buClr>
              <a:buSzPts val="2000"/>
              <a:buNone/>
              <a:defRPr sz="2000">
                <a:solidFill>
                  <a:schemeClr val="dk1"/>
                </a:solidFill>
              </a:defRPr>
            </a:lvl6pPr>
            <a:lvl7pPr lvl="6" algn="r" rtl="0">
              <a:spcBef>
                <a:spcPts val="1600"/>
              </a:spcBef>
              <a:spcAft>
                <a:spcPts val="0"/>
              </a:spcAft>
              <a:buClr>
                <a:schemeClr val="dk1"/>
              </a:buClr>
              <a:buSzPts val="2000"/>
              <a:buNone/>
              <a:defRPr sz="2000">
                <a:solidFill>
                  <a:schemeClr val="dk1"/>
                </a:solidFill>
              </a:defRPr>
            </a:lvl7pPr>
            <a:lvl8pPr lvl="7" algn="r" rtl="0">
              <a:spcBef>
                <a:spcPts val="1600"/>
              </a:spcBef>
              <a:spcAft>
                <a:spcPts val="0"/>
              </a:spcAft>
              <a:buClr>
                <a:schemeClr val="dk1"/>
              </a:buClr>
              <a:buSzPts val="2000"/>
              <a:buNone/>
              <a:defRPr sz="2000">
                <a:solidFill>
                  <a:schemeClr val="dk1"/>
                </a:solidFill>
              </a:defRPr>
            </a:lvl8pPr>
            <a:lvl9pPr lvl="8" algn="r" rtl="0">
              <a:spcBef>
                <a:spcPts val="1600"/>
              </a:spcBef>
              <a:spcAft>
                <a:spcPts val="1600"/>
              </a:spcAft>
              <a:buClr>
                <a:schemeClr val="dk1"/>
              </a:buClr>
              <a:buSzPts val="2000"/>
              <a:buNone/>
              <a:defRPr sz="2000">
                <a:solidFill>
                  <a:schemeClr val="dk1"/>
                </a:solidFill>
              </a:defRPr>
            </a:lvl9pPr>
          </a:lstStyle>
          <a:p>
            <a:endParaRPr/>
          </a:p>
        </p:txBody>
      </p:sp>
      <p:sp>
        <p:nvSpPr>
          <p:cNvPr id="151" name="Google Shape;151;p25"/>
          <p:cNvSpPr txBox="1">
            <a:spLocks noGrp="1"/>
          </p:cNvSpPr>
          <p:nvPr>
            <p:ph type="title" idx="4"/>
          </p:nvPr>
        </p:nvSpPr>
        <p:spPr>
          <a:xfrm>
            <a:off x="717800" y="383175"/>
            <a:ext cx="7708200" cy="64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52" name="Google Shape;152;p25"/>
          <p:cNvSpPr txBox="1">
            <a:spLocks noGrp="1"/>
          </p:cNvSpPr>
          <p:nvPr>
            <p:ph type="title" idx="5" hasCustomPrompt="1"/>
          </p:nvPr>
        </p:nvSpPr>
        <p:spPr>
          <a:xfrm>
            <a:off x="6216100" y="2819150"/>
            <a:ext cx="2164200" cy="647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3000">
                <a:solidFill>
                  <a:schemeClr val="dk2"/>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53" name="Google Shape;153;p25"/>
          <p:cNvSpPr txBox="1">
            <a:spLocks noGrp="1"/>
          </p:cNvSpPr>
          <p:nvPr>
            <p:ph type="subTitle" idx="6"/>
          </p:nvPr>
        </p:nvSpPr>
        <p:spPr>
          <a:xfrm>
            <a:off x="6216100" y="3390050"/>
            <a:ext cx="2164200" cy="64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400">
                <a:solidFill>
                  <a:schemeClr val="dk1"/>
                </a:solidFill>
              </a:defRPr>
            </a:lvl1pPr>
            <a:lvl2pPr lvl="1" algn="r" rtl="0">
              <a:spcBef>
                <a:spcPts val="1600"/>
              </a:spcBef>
              <a:spcAft>
                <a:spcPts val="0"/>
              </a:spcAft>
              <a:buClr>
                <a:schemeClr val="dk1"/>
              </a:buClr>
              <a:buSzPts val="2000"/>
              <a:buNone/>
              <a:defRPr sz="2000">
                <a:solidFill>
                  <a:schemeClr val="dk1"/>
                </a:solidFill>
              </a:defRPr>
            </a:lvl2pPr>
            <a:lvl3pPr lvl="2" algn="r" rtl="0">
              <a:spcBef>
                <a:spcPts val="1600"/>
              </a:spcBef>
              <a:spcAft>
                <a:spcPts val="0"/>
              </a:spcAft>
              <a:buClr>
                <a:schemeClr val="dk1"/>
              </a:buClr>
              <a:buSzPts val="2000"/>
              <a:buNone/>
              <a:defRPr sz="2000">
                <a:solidFill>
                  <a:schemeClr val="dk1"/>
                </a:solidFill>
              </a:defRPr>
            </a:lvl3pPr>
            <a:lvl4pPr lvl="3" algn="r" rtl="0">
              <a:spcBef>
                <a:spcPts val="1600"/>
              </a:spcBef>
              <a:spcAft>
                <a:spcPts val="0"/>
              </a:spcAft>
              <a:buClr>
                <a:schemeClr val="dk1"/>
              </a:buClr>
              <a:buSzPts val="2000"/>
              <a:buNone/>
              <a:defRPr sz="2000">
                <a:solidFill>
                  <a:schemeClr val="dk1"/>
                </a:solidFill>
              </a:defRPr>
            </a:lvl4pPr>
            <a:lvl5pPr lvl="4" algn="r" rtl="0">
              <a:spcBef>
                <a:spcPts val="1600"/>
              </a:spcBef>
              <a:spcAft>
                <a:spcPts val="0"/>
              </a:spcAft>
              <a:buClr>
                <a:schemeClr val="dk1"/>
              </a:buClr>
              <a:buSzPts val="2000"/>
              <a:buNone/>
              <a:defRPr sz="2000">
                <a:solidFill>
                  <a:schemeClr val="dk1"/>
                </a:solidFill>
              </a:defRPr>
            </a:lvl5pPr>
            <a:lvl6pPr lvl="5" algn="r" rtl="0">
              <a:spcBef>
                <a:spcPts val="1600"/>
              </a:spcBef>
              <a:spcAft>
                <a:spcPts val="0"/>
              </a:spcAft>
              <a:buClr>
                <a:schemeClr val="dk1"/>
              </a:buClr>
              <a:buSzPts val="2000"/>
              <a:buNone/>
              <a:defRPr sz="2000">
                <a:solidFill>
                  <a:schemeClr val="dk1"/>
                </a:solidFill>
              </a:defRPr>
            </a:lvl6pPr>
            <a:lvl7pPr lvl="6" algn="r" rtl="0">
              <a:spcBef>
                <a:spcPts val="1600"/>
              </a:spcBef>
              <a:spcAft>
                <a:spcPts val="0"/>
              </a:spcAft>
              <a:buClr>
                <a:schemeClr val="dk1"/>
              </a:buClr>
              <a:buSzPts val="2000"/>
              <a:buNone/>
              <a:defRPr sz="2000">
                <a:solidFill>
                  <a:schemeClr val="dk1"/>
                </a:solidFill>
              </a:defRPr>
            </a:lvl7pPr>
            <a:lvl8pPr lvl="7" algn="r" rtl="0">
              <a:spcBef>
                <a:spcPts val="1600"/>
              </a:spcBef>
              <a:spcAft>
                <a:spcPts val="0"/>
              </a:spcAft>
              <a:buClr>
                <a:schemeClr val="dk1"/>
              </a:buClr>
              <a:buSzPts val="2000"/>
              <a:buNone/>
              <a:defRPr sz="2000">
                <a:solidFill>
                  <a:schemeClr val="dk1"/>
                </a:solidFill>
              </a:defRPr>
            </a:lvl8pPr>
            <a:lvl9pPr lvl="8" algn="r" rtl="0">
              <a:spcBef>
                <a:spcPts val="1600"/>
              </a:spcBef>
              <a:spcAft>
                <a:spcPts val="1600"/>
              </a:spcAft>
              <a:buClr>
                <a:schemeClr val="dk1"/>
              </a:buClr>
              <a:buSzPts val="2000"/>
              <a:buNone/>
              <a:defRPr sz="2000">
                <a:solidFill>
                  <a:schemeClr val="dk1"/>
                </a:solidFill>
              </a:defRPr>
            </a:lvl9pPr>
          </a:lstStyle>
          <a:p>
            <a:endParaRPr/>
          </a:p>
        </p:txBody>
      </p:sp>
      <p:sp>
        <p:nvSpPr>
          <p:cNvPr id="154" name="Google Shape;154;p25"/>
          <p:cNvSpPr/>
          <p:nvPr/>
        </p:nvSpPr>
        <p:spPr>
          <a:xfrm flipH="1">
            <a:off x="5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5"/>
          <p:cNvSpPr/>
          <p:nvPr/>
        </p:nvSpPr>
        <p:spPr>
          <a:xfrm flipH="1">
            <a:off x="457200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spcBef>
                <a:spcPts val="0"/>
              </a:spcBef>
              <a:spcAft>
                <a:spcPts val="0"/>
              </a:spcAft>
              <a:buSzPts val="2800"/>
              <a:buFont typeface="Montserrat"/>
              <a:buNone/>
              <a:defRPr>
                <a:latin typeface="Montserrat"/>
                <a:ea typeface="Montserrat"/>
                <a:cs typeface="Montserrat"/>
                <a:sym typeface="Montserrat"/>
              </a:defRPr>
            </a:lvl2pPr>
            <a:lvl3pPr lvl="2">
              <a:spcBef>
                <a:spcPts val="0"/>
              </a:spcBef>
              <a:spcAft>
                <a:spcPts val="0"/>
              </a:spcAft>
              <a:buSzPts val="2800"/>
              <a:buFont typeface="Montserrat"/>
              <a:buNone/>
              <a:defRPr>
                <a:latin typeface="Montserrat"/>
                <a:ea typeface="Montserrat"/>
                <a:cs typeface="Montserrat"/>
                <a:sym typeface="Montserrat"/>
              </a:defRPr>
            </a:lvl3pPr>
            <a:lvl4pPr lvl="3">
              <a:spcBef>
                <a:spcPts val="0"/>
              </a:spcBef>
              <a:spcAft>
                <a:spcPts val="0"/>
              </a:spcAft>
              <a:buSzPts val="2800"/>
              <a:buFont typeface="Montserrat"/>
              <a:buNone/>
              <a:defRPr>
                <a:latin typeface="Montserrat"/>
                <a:ea typeface="Montserrat"/>
                <a:cs typeface="Montserrat"/>
                <a:sym typeface="Montserrat"/>
              </a:defRPr>
            </a:lvl4pPr>
            <a:lvl5pPr lvl="4">
              <a:spcBef>
                <a:spcPts val="0"/>
              </a:spcBef>
              <a:spcAft>
                <a:spcPts val="0"/>
              </a:spcAft>
              <a:buSzPts val="2800"/>
              <a:buFont typeface="Montserrat"/>
              <a:buNone/>
              <a:defRPr>
                <a:latin typeface="Montserrat"/>
                <a:ea typeface="Montserrat"/>
                <a:cs typeface="Montserrat"/>
                <a:sym typeface="Montserrat"/>
              </a:defRPr>
            </a:lvl5pPr>
            <a:lvl6pPr lvl="5">
              <a:spcBef>
                <a:spcPts val="0"/>
              </a:spcBef>
              <a:spcAft>
                <a:spcPts val="0"/>
              </a:spcAft>
              <a:buSzPts val="2800"/>
              <a:buFont typeface="Montserrat"/>
              <a:buNone/>
              <a:defRPr>
                <a:latin typeface="Montserrat"/>
                <a:ea typeface="Montserrat"/>
                <a:cs typeface="Montserrat"/>
                <a:sym typeface="Montserrat"/>
              </a:defRPr>
            </a:lvl6pPr>
            <a:lvl7pPr lvl="6">
              <a:spcBef>
                <a:spcPts val="0"/>
              </a:spcBef>
              <a:spcAft>
                <a:spcPts val="0"/>
              </a:spcAft>
              <a:buSzPts val="2800"/>
              <a:buFont typeface="Montserrat"/>
              <a:buNone/>
              <a:defRPr>
                <a:latin typeface="Montserrat"/>
                <a:ea typeface="Montserrat"/>
                <a:cs typeface="Montserrat"/>
                <a:sym typeface="Montserrat"/>
              </a:defRPr>
            </a:lvl7pPr>
            <a:lvl8pPr lvl="7">
              <a:spcBef>
                <a:spcPts val="0"/>
              </a:spcBef>
              <a:spcAft>
                <a:spcPts val="0"/>
              </a:spcAft>
              <a:buSzPts val="2800"/>
              <a:buFont typeface="Montserrat"/>
              <a:buNone/>
              <a:defRPr>
                <a:latin typeface="Montserrat"/>
                <a:ea typeface="Montserrat"/>
                <a:cs typeface="Montserrat"/>
                <a:sym typeface="Montserrat"/>
              </a:defRPr>
            </a:lvl8pPr>
            <a:lvl9pPr lvl="8">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63" name="Google Shape;63;p14"/>
          <p:cNvSpPr txBox="1">
            <a:spLocks noGrp="1"/>
          </p:cNvSpPr>
          <p:nvPr>
            <p:ph type="ctrTitle" idx="2"/>
          </p:nvPr>
        </p:nvSpPr>
        <p:spPr>
          <a:xfrm>
            <a:off x="2310350" y="1446813"/>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64" name="Google Shape;64;p14"/>
          <p:cNvSpPr txBox="1">
            <a:spLocks noGrp="1"/>
          </p:cNvSpPr>
          <p:nvPr>
            <p:ph type="title" idx="3" hasCustomPrompt="1"/>
          </p:nvPr>
        </p:nvSpPr>
        <p:spPr>
          <a:xfrm>
            <a:off x="717800" y="1521025"/>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7000">
                <a:solidFill>
                  <a:srgbClr val="4A8CFF"/>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2310350" y="1858875"/>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66" name="Google Shape;66;p14"/>
          <p:cNvSpPr txBox="1">
            <a:spLocks noGrp="1"/>
          </p:cNvSpPr>
          <p:nvPr>
            <p:ph type="ctrTitle" idx="4"/>
          </p:nvPr>
        </p:nvSpPr>
        <p:spPr>
          <a:xfrm>
            <a:off x="6233050" y="1446813"/>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67" name="Google Shape;67;p14"/>
          <p:cNvSpPr txBox="1">
            <a:spLocks noGrp="1"/>
          </p:cNvSpPr>
          <p:nvPr>
            <p:ph type="title" idx="5" hasCustomPrompt="1"/>
          </p:nvPr>
        </p:nvSpPr>
        <p:spPr>
          <a:xfrm>
            <a:off x="4686400" y="1521025"/>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7000">
                <a:solidFill>
                  <a:srgbClr val="4A8CFF"/>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68" name="Google Shape;68;p14"/>
          <p:cNvSpPr txBox="1">
            <a:spLocks noGrp="1"/>
          </p:cNvSpPr>
          <p:nvPr>
            <p:ph type="subTitle" idx="6"/>
          </p:nvPr>
        </p:nvSpPr>
        <p:spPr>
          <a:xfrm>
            <a:off x="6275800" y="1858878"/>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69" name="Google Shape;69;p14"/>
          <p:cNvSpPr txBox="1">
            <a:spLocks noGrp="1"/>
          </p:cNvSpPr>
          <p:nvPr>
            <p:ph type="ctrTitle" idx="7"/>
          </p:nvPr>
        </p:nvSpPr>
        <p:spPr>
          <a:xfrm>
            <a:off x="2310350" y="2868777"/>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70" name="Google Shape;70;p14"/>
          <p:cNvSpPr txBox="1">
            <a:spLocks noGrp="1"/>
          </p:cNvSpPr>
          <p:nvPr>
            <p:ph type="title" idx="8" hasCustomPrompt="1"/>
          </p:nvPr>
        </p:nvSpPr>
        <p:spPr>
          <a:xfrm>
            <a:off x="717800" y="2960450"/>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7000">
                <a:solidFill>
                  <a:srgbClr val="4A8CFF"/>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71" name="Google Shape;71;p14"/>
          <p:cNvSpPr txBox="1">
            <a:spLocks noGrp="1"/>
          </p:cNvSpPr>
          <p:nvPr>
            <p:ph type="subTitle" idx="9"/>
          </p:nvPr>
        </p:nvSpPr>
        <p:spPr>
          <a:xfrm>
            <a:off x="2310350" y="3298325"/>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72" name="Google Shape;72;p14"/>
          <p:cNvSpPr txBox="1">
            <a:spLocks noGrp="1"/>
          </p:cNvSpPr>
          <p:nvPr>
            <p:ph type="ctrTitle" idx="13"/>
          </p:nvPr>
        </p:nvSpPr>
        <p:spPr>
          <a:xfrm>
            <a:off x="6275650" y="2868775"/>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73" name="Google Shape;73;p14"/>
          <p:cNvSpPr txBox="1">
            <a:spLocks noGrp="1"/>
          </p:cNvSpPr>
          <p:nvPr>
            <p:ph type="title" idx="14" hasCustomPrompt="1"/>
          </p:nvPr>
        </p:nvSpPr>
        <p:spPr>
          <a:xfrm>
            <a:off x="4686400" y="2960450"/>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7000">
                <a:solidFill>
                  <a:srgbClr val="4A8CFF"/>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74" name="Google Shape;74;p14"/>
          <p:cNvSpPr txBox="1">
            <a:spLocks noGrp="1"/>
          </p:cNvSpPr>
          <p:nvPr>
            <p:ph type="subTitle" idx="15"/>
          </p:nvPr>
        </p:nvSpPr>
        <p:spPr>
          <a:xfrm>
            <a:off x="6275800" y="3298325"/>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75" name="Google Shape;75;p14"/>
          <p:cNvSpPr/>
          <p:nvPr/>
        </p:nvSpPr>
        <p:spPr>
          <a:xfrm>
            <a:off x="5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p:nvPr/>
        </p:nvSpPr>
        <p:spPr>
          <a:xfrm>
            <a:off x="457200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4030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1pPr>
            <a:lvl2pPr lvl="1">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2pPr>
            <a:lvl3pPr lvl="2">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3pPr>
            <a:lvl4pPr lvl="3">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4pPr>
            <a:lvl5pPr lvl="4">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5pPr>
            <a:lvl6pPr lvl="5">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6pPr>
            <a:lvl7pPr lvl="6">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7pPr>
            <a:lvl8pPr lvl="7">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8pPr>
            <a:lvl9pPr lvl="8">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8" r:id="rId4"/>
    <p:sldLayoutId id="2147483663" r:id="rId5"/>
    <p:sldLayoutId id="2147483669" r:id="rId6"/>
    <p:sldLayoutId id="2147483671" r:id="rId7"/>
    <p:sldLayoutId id="214748367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fif"/><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33.jpeg"/><Relationship Id="rId4" Type="http://schemas.openxmlformats.org/officeDocument/2006/relationships/image" Target="../media/image32.jpeg"/></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40.jpe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40.jpe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6.xml"/><Relationship Id="rId5" Type="http://schemas.openxmlformats.org/officeDocument/2006/relationships/image" Target="../media/image43.jpeg"/><Relationship Id="rId4" Type="http://schemas.openxmlformats.org/officeDocument/2006/relationships/image" Target="../media/image42.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6.xml"/><Relationship Id="rId5" Type="http://schemas.openxmlformats.org/officeDocument/2006/relationships/image" Target="../media/image43.jpeg"/><Relationship Id="rId4" Type="http://schemas.openxmlformats.org/officeDocument/2006/relationships/image" Target="../media/image42.jpeg"/></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0.jpeg"/><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0.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0.jpeg"/><Relationship Id="rId4" Type="http://schemas.openxmlformats.org/officeDocument/2006/relationships/image" Target="../media/image37.png"/></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0.jpeg"/><Relationship Id="rId4" Type="http://schemas.openxmlformats.org/officeDocument/2006/relationships/image" Target="../media/image37.png"/></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6.xml"/><Relationship Id="rId1" Type="http://schemas.openxmlformats.org/officeDocument/2006/relationships/slideLayout" Target="../slideLayouts/slideLayout6.xml"/><Relationship Id="rId5" Type="http://schemas.openxmlformats.org/officeDocument/2006/relationships/hyperlink" Target="https://huggingface.co/meta-llama/Meta-Llama-3-70B" TargetMode="External"/><Relationship Id="rId4" Type="http://schemas.openxmlformats.org/officeDocument/2006/relationships/image" Target="../media/image50.png"/></Relationships>
</file>

<file path=ppt/slides/_rels/slide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2.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8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83.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7.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4"/>
        <p:cNvGrpSpPr/>
        <p:nvPr/>
      </p:nvGrpSpPr>
      <p:grpSpPr>
        <a:xfrm>
          <a:off x="0" y="0"/>
          <a:ext cx="0" cy="0"/>
          <a:chOff x="0" y="0"/>
          <a:chExt cx="0" cy="0"/>
        </a:xfrm>
      </p:grpSpPr>
      <p:pic>
        <p:nvPicPr>
          <p:cNvPr id="4" name="Picture 3">
            <a:extLst>
              <a:ext uri="{FF2B5EF4-FFF2-40B4-BE49-F238E27FC236}">
                <a16:creationId xmlns:a16="http://schemas.microsoft.com/office/drawing/2014/main" id="{190D6191-A6D3-8D49-E1FB-CFFA620390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06988" cy="1406988"/>
          </a:xfrm>
          <a:prstGeom prst="rect">
            <a:avLst/>
          </a:prstGeom>
        </p:spPr>
      </p:pic>
      <p:sp>
        <p:nvSpPr>
          <p:cNvPr id="5" name="TextBox 4">
            <a:extLst>
              <a:ext uri="{FF2B5EF4-FFF2-40B4-BE49-F238E27FC236}">
                <a16:creationId xmlns:a16="http://schemas.microsoft.com/office/drawing/2014/main" id="{07ABAA6B-480A-CC52-B0C8-0F8057FEAC30}"/>
              </a:ext>
            </a:extLst>
          </p:cNvPr>
          <p:cNvSpPr txBox="1"/>
          <p:nvPr/>
        </p:nvSpPr>
        <p:spPr>
          <a:xfrm>
            <a:off x="5923410" y="317472"/>
            <a:ext cx="3220590" cy="784830"/>
          </a:xfrm>
          <a:prstGeom prst="rect">
            <a:avLst/>
          </a:prstGeom>
          <a:noFill/>
        </p:spPr>
        <p:txBody>
          <a:bodyPr wrap="square" rtlCol="0">
            <a:spAutoFit/>
          </a:bodyPr>
          <a:lstStyle/>
          <a:p>
            <a:pPr algn="ctr"/>
            <a:r>
              <a:rPr lang="ar-SY" sz="1500" dirty="0">
                <a:latin typeface="Dubai" panose="020B0503030403030204" pitchFamily="34" charset="-78"/>
                <a:cs typeface="Dubai" panose="020B0503030403030204" pitchFamily="34" charset="-78"/>
              </a:rPr>
              <a:t>الجمهورية العربية السورية</a:t>
            </a:r>
          </a:p>
          <a:p>
            <a:pPr algn="ctr"/>
            <a:r>
              <a:rPr lang="ar-SY" sz="1500" dirty="0">
                <a:latin typeface="Dubai" panose="020B0503030403030204" pitchFamily="34" charset="-78"/>
                <a:cs typeface="Dubai" panose="020B0503030403030204" pitchFamily="34" charset="-78"/>
              </a:rPr>
              <a:t>المعهد العالي للعلوم التطبيقية والتكنولوجيا</a:t>
            </a:r>
          </a:p>
          <a:p>
            <a:pPr algn="ctr"/>
            <a:r>
              <a:rPr lang="ar-SY" sz="1500" dirty="0">
                <a:latin typeface="Dubai" panose="020B0503030403030204" pitchFamily="34" charset="-78"/>
                <a:cs typeface="Dubai" panose="020B0503030403030204" pitchFamily="34" charset="-78"/>
              </a:rPr>
              <a:t>قسم المعلوماتيّة</a:t>
            </a:r>
            <a:endParaRPr lang="en-US" sz="1500" dirty="0">
              <a:latin typeface="Dubai" panose="020B0503030403030204" pitchFamily="34" charset="-78"/>
              <a:cs typeface="Dubai" panose="020B0503030403030204" pitchFamily="34" charset="-78"/>
            </a:endParaRPr>
          </a:p>
        </p:txBody>
      </p:sp>
      <p:sp>
        <p:nvSpPr>
          <p:cNvPr id="6" name="TextBox 5">
            <a:extLst>
              <a:ext uri="{FF2B5EF4-FFF2-40B4-BE49-F238E27FC236}">
                <a16:creationId xmlns:a16="http://schemas.microsoft.com/office/drawing/2014/main" id="{AE3AEE33-C42E-4CE5-6892-B003E3F132CA}"/>
              </a:ext>
            </a:extLst>
          </p:cNvPr>
          <p:cNvSpPr txBox="1"/>
          <p:nvPr/>
        </p:nvSpPr>
        <p:spPr>
          <a:xfrm>
            <a:off x="1264222" y="1522784"/>
            <a:ext cx="6786966" cy="1384995"/>
          </a:xfrm>
          <a:prstGeom prst="rect">
            <a:avLst/>
          </a:prstGeom>
          <a:noFill/>
        </p:spPr>
        <p:txBody>
          <a:bodyPr wrap="square" rtlCol="0">
            <a:spAutoFit/>
          </a:bodyPr>
          <a:lstStyle/>
          <a:p>
            <a:pPr algn="ctr"/>
            <a:r>
              <a:rPr lang="ar-SY" sz="1800" dirty="0">
                <a:latin typeface="Dubai" panose="020B0503030403030204" pitchFamily="34" charset="-78"/>
                <a:cs typeface="Dubai" panose="020B0503030403030204" pitchFamily="34" charset="-78"/>
              </a:rPr>
              <a:t>مشروع تخرّج باختصاص البرمجيات والذكاء الصنعي بعنوان:</a:t>
            </a:r>
          </a:p>
          <a:p>
            <a:pPr algn="ctr"/>
            <a:endParaRPr lang="en-US" sz="400" dirty="0">
              <a:latin typeface="Dubai" panose="020B0503030403030204" pitchFamily="34" charset="-78"/>
              <a:cs typeface="Dubai" panose="020B0503030403030204" pitchFamily="34" charset="-78"/>
            </a:endParaRPr>
          </a:p>
          <a:p>
            <a:pPr algn="ctr"/>
            <a:endParaRPr lang="ar-SY" sz="1000" dirty="0">
              <a:latin typeface="Dubai" panose="020B0503030403030204" pitchFamily="34" charset="-78"/>
              <a:cs typeface="Dubai" panose="020B0503030403030204" pitchFamily="34" charset="-78"/>
            </a:endParaRPr>
          </a:p>
          <a:p>
            <a:pPr marL="457200" marR="457200" algn="ctr" rtl="1">
              <a:spcBef>
                <a:spcPts val="0"/>
              </a:spcBef>
              <a:spcAft>
                <a:spcPts val="0"/>
              </a:spcAft>
            </a:pPr>
            <a:r>
              <a:rPr lang="ar-SY" sz="2500" dirty="0">
                <a:effectLst/>
                <a:latin typeface="Dubai" panose="020B0503030403030204" pitchFamily="34" charset="-78"/>
                <a:ea typeface="Times New Roman" panose="02020603050405020304" pitchFamily="18" charset="0"/>
                <a:cs typeface="Dubai" panose="020B0503030403030204" pitchFamily="34" charset="-78"/>
              </a:rPr>
              <a:t>توليد مخططات </a:t>
            </a:r>
            <a:r>
              <a:rPr lang="en-US" sz="2500" dirty="0">
                <a:effectLst/>
                <a:latin typeface="Dubai" panose="020B0503030403030204" pitchFamily="34" charset="-78"/>
                <a:ea typeface="Times New Roman" panose="02020603050405020304" pitchFamily="18" charset="0"/>
                <a:cs typeface="Dubai" panose="020B0503030403030204" pitchFamily="34" charset="-78"/>
              </a:rPr>
              <a:t>BPMN</a:t>
            </a:r>
            <a:r>
              <a:rPr lang="ar-SY" sz="2500" dirty="0">
                <a:effectLst/>
                <a:latin typeface="Dubai" panose="020B0503030403030204" pitchFamily="34" charset="-78"/>
                <a:ea typeface="Times New Roman" panose="02020603050405020304" pitchFamily="18" charset="0"/>
                <a:cs typeface="Dubai" panose="020B0503030403030204" pitchFamily="34" charset="-78"/>
              </a:rPr>
              <a:t> انطلاقاً من التوصيف النصي للعمليات باستخدام نماذج اللغات الكبيرة</a:t>
            </a:r>
            <a:endParaRPr lang="en-US" sz="2500" dirty="0">
              <a:effectLst/>
              <a:latin typeface="Dubai" panose="020B0503030403030204" pitchFamily="34" charset="-78"/>
              <a:ea typeface="Times New Roman" panose="02020603050405020304" pitchFamily="18" charset="0"/>
              <a:cs typeface="Dubai" panose="020B0503030403030204" pitchFamily="34" charset="-78"/>
            </a:endParaRPr>
          </a:p>
        </p:txBody>
      </p:sp>
      <p:sp>
        <p:nvSpPr>
          <p:cNvPr id="7" name="TextBox 6">
            <a:extLst>
              <a:ext uri="{FF2B5EF4-FFF2-40B4-BE49-F238E27FC236}">
                <a16:creationId xmlns:a16="http://schemas.microsoft.com/office/drawing/2014/main" id="{212C6391-319B-B3E5-82E9-C4D0CB8E1E39}"/>
              </a:ext>
            </a:extLst>
          </p:cNvPr>
          <p:cNvSpPr txBox="1"/>
          <p:nvPr/>
        </p:nvSpPr>
        <p:spPr>
          <a:xfrm>
            <a:off x="1016610" y="2979734"/>
            <a:ext cx="7110779" cy="1785104"/>
          </a:xfrm>
          <a:prstGeom prst="rect">
            <a:avLst/>
          </a:prstGeom>
          <a:noFill/>
        </p:spPr>
        <p:txBody>
          <a:bodyPr wrap="square" rtlCol="0">
            <a:spAutoFit/>
          </a:bodyPr>
          <a:lstStyle/>
          <a:p>
            <a:pPr algn="ctr"/>
            <a:r>
              <a:rPr lang="ar-SY" sz="2000" dirty="0">
                <a:latin typeface="Dubai" panose="020B0503030403030204" pitchFamily="34" charset="-78"/>
                <a:cs typeface="Dubai" panose="020B0503030403030204" pitchFamily="34" charset="-78"/>
              </a:rPr>
              <a:t>تقديم: </a:t>
            </a:r>
          </a:p>
          <a:p>
            <a:pPr algn="ctr"/>
            <a:r>
              <a:rPr lang="ar-SY" sz="2000" dirty="0">
                <a:latin typeface="Dubai" panose="020B0503030403030204" pitchFamily="34" charset="-78"/>
                <a:cs typeface="Dubai" panose="020B0503030403030204" pitchFamily="34" charset="-78"/>
              </a:rPr>
              <a:t>محمد التركي</a:t>
            </a:r>
            <a:endParaRPr lang="en-US" sz="2000" dirty="0">
              <a:latin typeface="Dubai" panose="020B0503030403030204" pitchFamily="34" charset="-78"/>
              <a:cs typeface="Dubai" panose="020B0503030403030204" pitchFamily="34" charset="-78"/>
            </a:endParaRPr>
          </a:p>
          <a:p>
            <a:pPr algn="ctr"/>
            <a:endParaRPr lang="ar-SY" sz="1000" dirty="0">
              <a:latin typeface="Dubai" panose="020B0503030403030204" pitchFamily="34" charset="-78"/>
              <a:cs typeface="Dubai" panose="020B0503030403030204" pitchFamily="34" charset="-78"/>
            </a:endParaRPr>
          </a:p>
          <a:p>
            <a:pPr algn="ctr"/>
            <a:r>
              <a:rPr lang="ar-SY" sz="2000" dirty="0">
                <a:latin typeface="Dubai" panose="020B0503030403030204" pitchFamily="34" charset="-78"/>
                <a:cs typeface="Dubai" panose="020B0503030403030204" pitchFamily="34" charset="-78"/>
              </a:rPr>
              <a:t>    إشراف: </a:t>
            </a:r>
          </a:p>
          <a:p>
            <a:pPr algn="ctr"/>
            <a:r>
              <a:rPr lang="ar-SY" sz="2000" dirty="0">
                <a:latin typeface="Dubai" panose="020B0503030403030204" pitchFamily="34" charset="-78"/>
                <a:cs typeface="Dubai" panose="020B0503030403030204" pitchFamily="34" charset="-78"/>
              </a:rPr>
              <a:t>د. عمر حمدون</a:t>
            </a:r>
          </a:p>
          <a:p>
            <a:pPr algn="ctr"/>
            <a:r>
              <a:rPr lang="ar-SY" sz="2000" dirty="0">
                <a:latin typeface="Dubai" panose="020B0503030403030204" pitchFamily="34" charset="-78"/>
                <a:cs typeface="Dubai" panose="020B0503030403030204" pitchFamily="34" charset="-78"/>
              </a:rPr>
              <a:t>ما. محمد بشار دسوقي</a:t>
            </a:r>
          </a:p>
        </p:txBody>
      </p:sp>
      <p:sp>
        <p:nvSpPr>
          <p:cNvPr id="8" name="TextBox 7">
            <a:extLst>
              <a:ext uri="{FF2B5EF4-FFF2-40B4-BE49-F238E27FC236}">
                <a16:creationId xmlns:a16="http://schemas.microsoft.com/office/drawing/2014/main" id="{537028A7-667E-CDEF-868A-70AB011D69B7}"/>
              </a:ext>
            </a:extLst>
          </p:cNvPr>
          <p:cNvSpPr txBox="1"/>
          <p:nvPr/>
        </p:nvSpPr>
        <p:spPr>
          <a:xfrm>
            <a:off x="-290512" y="4513628"/>
            <a:ext cx="2711980" cy="323165"/>
          </a:xfrm>
          <a:prstGeom prst="rect">
            <a:avLst/>
          </a:prstGeom>
          <a:noFill/>
        </p:spPr>
        <p:txBody>
          <a:bodyPr wrap="square" rtlCol="0">
            <a:spAutoFit/>
          </a:bodyPr>
          <a:lstStyle/>
          <a:p>
            <a:pPr algn="ctr"/>
            <a:r>
              <a:rPr lang="ar-SY" sz="1500" dirty="0">
                <a:latin typeface="Dubai" panose="020B0503030403030204" pitchFamily="34" charset="-78"/>
                <a:cs typeface="Dubai" panose="020B0503030403030204" pitchFamily="34" charset="-78"/>
              </a:rPr>
              <a:t>العام الدراسي 2024-2023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7" name="Google Shape;197;p32">
            <a:extLst>
              <a:ext uri="{FF2B5EF4-FFF2-40B4-BE49-F238E27FC236}">
                <a16:creationId xmlns:a16="http://schemas.microsoft.com/office/drawing/2014/main" id="{53942CCC-7A0B-F229-DCAB-7E13C2F56F52}"/>
              </a:ext>
            </a:extLst>
          </p:cNvPr>
          <p:cNvSpPr txBox="1">
            <a:spLocks noGrp="1"/>
          </p:cNvSpPr>
          <p:nvPr>
            <p:ph type="title"/>
          </p:nvPr>
        </p:nvSpPr>
        <p:spPr>
          <a:xfrm>
            <a:off x="717900" y="383175"/>
            <a:ext cx="7708200" cy="572700"/>
          </a:xfrm>
          <a:prstGeom prst="rect">
            <a:avLst/>
          </a:prstGeom>
        </p:spPr>
        <p:txBody>
          <a:bodyPr spcFirstLastPara="1" wrap="square" lIns="91425" tIns="91425" rIns="91425" bIns="91425" anchor="t" anchorCtr="0">
            <a:noAutofit/>
          </a:bodyPr>
          <a:lstStyle/>
          <a:p>
            <a:pPr marL="0" lvl="0" indent="0" algn="ctr" rtl="1">
              <a:spcBef>
                <a:spcPts val="0"/>
              </a:spcBef>
              <a:spcAft>
                <a:spcPts val="0"/>
              </a:spcAft>
              <a:buNone/>
            </a:pPr>
            <a:r>
              <a:rPr lang="ar-SY" sz="3500" dirty="0">
                <a:solidFill>
                  <a:schemeClr val="accent1"/>
                </a:solidFill>
                <a:latin typeface="Dubai" panose="020B0503030403030204" pitchFamily="34" charset="-78"/>
                <a:cs typeface="Dubai" panose="020B0503030403030204" pitchFamily="34" charset="-78"/>
              </a:rPr>
              <a:t>المتطلبات الوظيفية</a:t>
            </a:r>
            <a:endParaRPr sz="3500" dirty="0">
              <a:solidFill>
                <a:schemeClr val="accent1"/>
              </a:solidFill>
              <a:latin typeface="Dubai" panose="020B0503030403030204" pitchFamily="34" charset="-78"/>
              <a:cs typeface="Dubai" panose="020B0503030403030204" pitchFamily="34" charset="-78"/>
            </a:endParaRPr>
          </a:p>
        </p:txBody>
      </p:sp>
      <p:sp>
        <p:nvSpPr>
          <p:cNvPr id="3" name="TextBox 2">
            <a:extLst>
              <a:ext uri="{FF2B5EF4-FFF2-40B4-BE49-F238E27FC236}">
                <a16:creationId xmlns:a16="http://schemas.microsoft.com/office/drawing/2014/main" id="{69399E53-B24E-7BA7-9F3B-27C744D4437F}"/>
              </a:ext>
            </a:extLst>
          </p:cNvPr>
          <p:cNvSpPr txBox="1"/>
          <p:nvPr/>
        </p:nvSpPr>
        <p:spPr>
          <a:xfrm>
            <a:off x="8557260" y="4826028"/>
            <a:ext cx="586740" cy="307777"/>
          </a:xfrm>
          <a:prstGeom prst="rect">
            <a:avLst/>
          </a:prstGeom>
          <a:noFill/>
        </p:spPr>
        <p:txBody>
          <a:bodyPr wrap="square" rtlCol="0">
            <a:spAutoFit/>
          </a:bodyPr>
          <a:lstStyle/>
          <a:p>
            <a:r>
              <a:rPr lang="en-US" b="1" dirty="0"/>
              <a:t>3/41</a:t>
            </a:r>
          </a:p>
        </p:txBody>
      </p:sp>
      <p:pic>
        <p:nvPicPr>
          <p:cNvPr id="4" name="Picture 3">
            <a:extLst>
              <a:ext uri="{FF2B5EF4-FFF2-40B4-BE49-F238E27FC236}">
                <a16:creationId xmlns:a16="http://schemas.microsoft.com/office/drawing/2014/main" id="{48938DC0-1890-F301-7B31-441E67263886}"/>
              </a:ext>
            </a:extLst>
          </p:cNvPr>
          <p:cNvPicPr>
            <a:picLocks noChangeAspect="1"/>
          </p:cNvPicPr>
          <p:nvPr/>
        </p:nvPicPr>
        <p:blipFill rotWithShape="1">
          <a:blip r:embed="rId3"/>
          <a:srcRect l="3482" t="8572" r="30536" b="18413"/>
          <a:stretch/>
        </p:blipFill>
        <p:spPr>
          <a:xfrm>
            <a:off x="1738994" y="955875"/>
            <a:ext cx="5901195" cy="3673275"/>
          </a:xfrm>
          <a:prstGeom prst="rect">
            <a:avLst/>
          </a:prstGeom>
        </p:spPr>
      </p:pic>
    </p:spTree>
    <p:extLst>
      <p:ext uri="{BB962C8B-B14F-4D97-AF65-F5344CB8AC3E}">
        <p14:creationId xmlns:p14="http://schemas.microsoft.com/office/powerpoint/2010/main" val="151140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7" name="Google Shape;197;p32">
            <a:extLst>
              <a:ext uri="{FF2B5EF4-FFF2-40B4-BE49-F238E27FC236}">
                <a16:creationId xmlns:a16="http://schemas.microsoft.com/office/drawing/2014/main" id="{53942CCC-7A0B-F229-DCAB-7E13C2F56F52}"/>
              </a:ext>
            </a:extLst>
          </p:cNvPr>
          <p:cNvSpPr txBox="1">
            <a:spLocks noGrp="1"/>
          </p:cNvSpPr>
          <p:nvPr>
            <p:ph type="title"/>
          </p:nvPr>
        </p:nvSpPr>
        <p:spPr>
          <a:xfrm>
            <a:off x="717900" y="383175"/>
            <a:ext cx="7708200" cy="572700"/>
          </a:xfrm>
          <a:prstGeom prst="rect">
            <a:avLst/>
          </a:prstGeom>
        </p:spPr>
        <p:txBody>
          <a:bodyPr spcFirstLastPara="1" wrap="square" lIns="91425" tIns="91425" rIns="91425" bIns="91425" anchor="t" anchorCtr="0">
            <a:noAutofit/>
          </a:bodyPr>
          <a:lstStyle/>
          <a:p>
            <a:pPr marL="0" lvl="0" indent="0" algn="ctr" rtl="1">
              <a:spcBef>
                <a:spcPts val="0"/>
              </a:spcBef>
              <a:spcAft>
                <a:spcPts val="0"/>
              </a:spcAft>
              <a:buNone/>
            </a:pPr>
            <a:r>
              <a:rPr lang="ar-SY" sz="3500" dirty="0">
                <a:solidFill>
                  <a:schemeClr val="accent1"/>
                </a:solidFill>
                <a:latin typeface="Dubai" panose="020B0503030403030204" pitchFamily="34" charset="-78"/>
                <a:cs typeface="Dubai" panose="020B0503030403030204" pitchFamily="34" charset="-78"/>
              </a:rPr>
              <a:t>المتطلبات الوظيفية</a:t>
            </a:r>
            <a:endParaRPr sz="3500" dirty="0">
              <a:solidFill>
                <a:schemeClr val="accent1"/>
              </a:solidFill>
              <a:latin typeface="Dubai" panose="020B0503030403030204" pitchFamily="34" charset="-78"/>
              <a:cs typeface="Dubai" panose="020B0503030403030204" pitchFamily="34" charset="-78"/>
            </a:endParaRPr>
          </a:p>
        </p:txBody>
      </p:sp>
      <p:sp>
        <p:nvSpPr>
          <p:cNvPr id="3" name="TextBox 2">
            <a:extLst>
              <a:ext uri="{FF2B5EF4-FFF2-40B4-BE49-F238E27FC236}">
                <a16:creationId xmlns:a16="http://schemas.microsoft.com/office/drawing/2014/main" id="{69399E53-B24E-7BA7-9F3B-27C744D4437F}"/>
              </a:ext>
            </a:extLst>
          </p:cNvPr>
          <p:cNvSpPr txBox="1"/>
          <p:nvPr/>
        </p:nvSpPr>
        <p:spPr>
          <a:xfrm>
            <a:off x="8557260" y="4826028"/>
            <a:ext cx="586740" cy="307777"/>
          </a:xfrm>
          <a:prstGeom prst="rect">
            <a:avLst/>
          </a:prstGeom>
          <a:noFill/>
        </p:spPr>
        <p:txBody>
          <a:bodyPr wrap="square" rtlCol="0">
            <a:spAutoFit/>
          </a:bodyPr>
          <a:lstStyle/>
          <a:p>
            <a:r>
              <a:rPr lang="en-US" b="1" dirty="0"/>
              <a:t>3/41</a:t>
            </a:r>
          </a:p>
        </p:txBody>
      </p:sp>
      <p:pic>
        <p:nvPicPr>
          <p:cNvPr id="5" name="Picture 4">
            <a:extLst>
              <a:ext uri="{FF2B5EF4-FFF2-40B4-BE49-F238E27FC236}">
                <a16:creationId xmlns:a16="http://schemas.microsoft.com/office/drawing/2014/main" id="{00535B89-47AF-0105-EB7F-E3123A2EC8C6}"/>
              </a:ext>
            </a:extLst>
          </p:cNvPr>
          <p:cNvPicPr>
            <a:picLocks noChangeAspect="1"/>
          </p:cNvPicPr>
          <p:nvPr/>
        </p:nvPicPr>
        <p:blipFill>
          <a:blip r:embed="rId3"/>
          <a:stretch>
            <a:fillRect/>
          </a:stretch>
        </p:blipFill>
        <p:spPr>
          <a:xfrm>
            <a:off x="849060" y="955875"/>
            <a:ext cx="7708200" cy="3749718"/>
          </a:xfrm>
          <a:prstGeom prst="rect">
            <a:avLst/>
          </a:prstGeom>
        </p:spPr>
      </p:pic>
    </p:spTree>
    <p:extLst>
      <p:ext uri="{BB962C8B-B14F-4D97-AF65-F5344CB8AC3E}">
        <p14:creationId xmlns:p14="http://schemas.microsoft.com/office/powerpoint/2010/main" val="3745122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200" dirty="0">
                <a:solidFill>
                  <a:schemeClr val="accent1"/>
                </a:solidFill>
                <a:latin typeface="Dubai" panose="020B0503030403030204" pitchFamily="34" charset="-78"/>
                <a:cs typeface="Dubai" panose="020B0503030403030204" pitchFamily="34" charset="-78"/>
              </a:rPr>
              <a:t>المتطلبات غير الوظيفية</a:t>
            </a: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sp>
        <p:nvSpPr>
          <p:cNvPr id="3" name="Rectangle 2">
            <a:extLst>
              <a:ext uri="{FF2B5EF4-FFF2-40B4-BE49-F238E27FC236}">
                <a16:creationId xmlns:a16="http://schemas.microsoft.com/office/drawing/2014/main" id="{E685ADDA-41C3-DA7E-FB61-D96D57497981}"/>
              </a:ext>
            </a:extLst>
          </p:cNvPr>
          <p:cNvSpPr/>
          <p:nvPr/>
        </p:nvSpPr>
        <p:spPr>
          <a:xfrm>
            <a:off x="3532210" y="2740479"/>
            <a:ext cx="1949466" cy="501718"/>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قابلية التوسع</a:t>
            </a:r>
          </a:p>
        </p:txBody>
      </p:sp>
      <p:sp>
        <p:nvSpPr>
          <p:cNvPr id="4" name="TextBox 3">
            <a:extLst>
              <a:ext uri="{FF2B5EF4-FFF2-40B4-BE49-F238E27FC236}">
                <a16:creationId xmlns:a16="http://schemas.microsoft.com/office/drawing/2014/main" id="{25DF2F80-1AB2-0296-CC9A-099FA0D408F0}"/>
              </a:ext>
            </a:extLst>
          </p:cNvPr>
          <p:cNvSpPr txBox="1"/>
          <p:nvPr/>
        </p:nvSpPr>
        <p:spPr>
          <a:xfrm>
            <a:off x="3804249" y="1737284"/>
            <a:ext cx="4078315" cy="584775"/>
          </a:xfrm>
          <a:prstGeom prst="rect">
            <a:avLst/>
          </a:prstGeom>
          <a:noFill/>
        </p:spPr>
        <p:txBody>
          <a:bodyPr wrap="square" rtlCol="0">
            <a:spAutoFit/>
          </a:bodyPr>
          <a:lstStyle/>
          <a:p>
            <a:pPr algn="r" rtl="1"/>
            <a:r>
              <a:rPr lang="ar-SY" sz="1600" b="1" dirty="0">
                <a:solidFill>
                  <a:schemeClr val="tx1"/>
                </a:solidFill>
                <a:latin typeface="+mj-lt"/>
                <a:cs typeface="Dubai" panose="020B0503030403030204" pitchFamily="34" charset="-78"/>
              </a:rPr>
              <a:t>ما يجب أن يحققه النظام كمتطلبات غير وظيفية:</a:t>
            </a:r>
          </a:p>
          <a:p>
            <a:pPr algn="r" rtl="1"/>
            <a:endParaRPr lang="en-US" sz="1600" b="1" dirty="0">
              <a:latin typeface="Dubai" panose="020B0503030403030204" pitchFamily="34" charset="-78"/>
              <a:cs typeface="Dubai" panose="020B0503030403030204" pitchFamily="34" charset="-78"/>
            </a:endParaRPr>
          </a:p>
        </p:txBody>
      </p:sp>
      <p:sp>
        <p:nvSpPr>
          <p:cNvPr id="5" name="Rectangle 4">
            <a:extLst>
              <a:ext uri="{FF2B5EF4-FFF2-40B4-BE49-F238E27FC236}">
                <a16:creationId xmlns:a16="http://schemas.microsoft.com/office/drawing/2014/main" id="{104149C3-8439-763B-7137-FF916218A4CA}"/>
              </a:ext>
            </a:extLst>
          </p:cNvPr>
          <p:cNvSpPr/>
          <p:nvPr/>
        </p:nvSpPr>
        <p:spPr>
          <a:xfrm>
            <a:off x="6079467" y="2740479"/>
            <a:ext cx="1949466" cy="501718"/>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قابلية الاختبار</a:t>
            </a:r>
          </a:p>
        </p:txBody>
      </p:sp>
      <p:sp>
        <p:nvSpPr>
          <p:cNvPr id="7" name="Rectangle 6">
            <a:extLst>
              <a:ext uri="{FF2B5EF4-FFF2-40B4-BE49-F238E27FC236}">
                <a16:creationId xmlns:a16="http://schemas.microsoft.com/office/drawing/2014/main" id="{25566A33-E048-C90B-2A6B-933202403E4A}"/>
              </a:ext>
            </a:extLst>
          </p:cNvPr>
          <p:cNvSpPr/>
          <p:nvPr/>
        </p:nvSpPr>
        <p:spPr>
          <a:xfrm>
            <a:off x="782906" y="2740479"/>
            <a:ext cx="1949466" cy="501718"/>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قابلية الصيانة</a:t>
            </a:r>
          </a:p>
        </p:txBody>
      </p:sp>
    </p:spTree>
    <p:extLst>
      <p:ext uri="{BB962C8B-B14F-4D97-AF65-F5344CB8AC3E}">
        <p14:creationId xmlns:p14="http://schemas.microsoft.com/office/powerpoint/2010/main" val="3079006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title"/>
          </p:nvPr>
        </p:nvSpPr>
        <p:spPr>
          <a:xfrm>
            <a:off x="4351020" y="2350770"/>
            <a:ext cx="4079830" cy="138303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ar-SY" sz="4000" dirty="0">
                <a:latin typeface="Dubai" panose="020B0503030403030204" pitchFamily="34" charset="-78"/>
                <a:cs typeface="Dubai" panose="020B0503030403030204" pitchFamily="34" charset="-78"/>
              </a:rPr>
              <a:t>تصميم وتنجيز النظام البرمجي</a:t>
            </a:r>
            <a:endParaRPr lang="ar-SY" sz="2500" dirty="0">
              <a:latin typeface="Dubai" panose="020B0503030403030204" pitchFamily="34" charset="-78"/>
              <a:cs typeface="Dubai" panose="020B0503030403030204" pitchFamily="34" charset="-78"/>
            </a:endParaRPr>
          </a:p>
        </p:txBody>
      </p:sp>
      <p:sp>
        <p:nvSpPr>
          <p:cNvPr id="224" name="Google Shape;224;p34"/>
          <p:cNvSpPr txBox="1">
            <a:spLocks noGrp="1"/>
          </p:cNvSpPr>
          <p:nvPr>
            <p:ph type="title" idx="2"/>
          </p:nvPr>
        </p:nvSpPr>
        <p:spPr>
          <a:xfrm>
            <a:off x="3968350" y="1262325"/>
            <a:ext cx="4462500" cy="11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latin typeface="Dubai" panose="020B0503030403030204" pitchFamily="34" charset="-78"/>
                <a:cs typeface="Dubai" panose="020B0503030403030204" pitchFamily="34" charset="-78"/>
              </a:rPr>
              <a:t>0</a:t>
            </a:r>
            <a:r>
              <a:rPr lang="ar-SY" dirty="0">
                <a:latin typeface="Dubai" panose="020B0503030403030204" pitchFamily="34" charset="-78"/>
                <a:cs typeface="Dubai" panose="020B0503030403030204" pitchFamily="34" charset="-78"/>
              </a:rPr>
              <a:t>2</a:t>
            </a:r>
            <a:endParaRPr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1464237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اسم التطبيق</a:t>
            </a: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4" name="Picture 3">
            <a:extLst>
              <a:ext uri="{FF2B5EF4-FFF2-40B4-BE49-F238E27FC236}">
                <a16:creationId xmlns:a16="http://schemas.microsoft.com/office/drawing/2014/main" id="{98BCC2C7-F233-8B71-8CBD-4136E4E72390}"/>
              </a:ext>
            </a:extLst>
          </p:cNvPr>
          <p:cNvPicPr>
            <a:picLocks noChangeAspect="1"/>
          </p:cNvPicPr>
          <p:nvPr/>
        </p:nvPicPr>
        <p:blipFill>
          <a:blip r:embed="rId3"/>
          <a:stretch>
            <a:fillRect/>
          </a:stretch>
        </p:blipFill>
        <p:spPr>
          <a:xfrm>
            <a:off x="3263610" y="955875"/>
            <a:ext cx="2616780" cy="2616780"/>
          </a:xfrm>
          <a:prstGeom prst="rect">
            <a:avLst/>
          </a:prstGeom>
        </p:spPr>
      </p:pic>
      <p:sp>
        <p:nvSpPr>
          <p:cNvPr id="5" name="TextBox 4">
            <a:extLst>
              <a:ext uri="{FF2B5EF4-FFF2-40B4-BE49-F238E27FC236}">
                <a16:creationId xmlns:a16="http://schemas.microsoft.com/office/drawing/2014/main" id="{F1957933-1420-65DD-E8D2-C5AADB8757B6}"/>
              </a:ext>
            </a:extLst>
          </p:cNvPr>
          <p:cNvSpPr txBox="1"/>
          <p:nvPr/>
        </p:nvSpPr>
        <p:spPr>
          <a:xfrm>
            <a:off x="895529" y="3710754"/>
            <a:ext cx="7352739" cy="400110"/>
          </a:xfrm>
          <a:prstGeom prst="rect">
            <a:avLst/>
          </a:prstGeom>
          <a:noFill/>
        </p:spPr>
        <p:txBody>
          <a:bodyPr wrap="square" rtlCol="0">
            <a:spAutoFit/>
          </a:bodyPr>
          <a:lstStyle/>
          <a:p>
            <a:pPr algn="ctr" rtl="1"/>
            <a:r>
              <a:rPr lang="en-US" sz="2000" b="1" dirty="0">
                <a:latin typeface="Dubai" panose="020B0503030403030204" pitchFamily="34" charset="-78"/>
                <a:cs typeface="Dubai" panose="020B0503030403030204" pitchFamily="34" charset="-78"/>
              </a:rPr>
              <a:t>Donut</a:t>
            </a:r>
          </a:p>
        </p:txBody>
      </p:sp>
      <p:sp>
        <p:nvSpPr>
          <p:cNvPr id="9" name="TextBox 8">
            <a:extLst>
              <a:ext uri="{FF2B5EF4-FFF2-40B4-BE49-F238E27FC236}">
                <a16:creationId xmlns:a16="http://schemas.microsoft.com/office/drawing/2014/main" id="{7F459AEE-B4E9-FC65-DA78-D0E6C791E83A}"/>
              </a:ext>
            </a:extLst>
          </p:cNvPr>
          <p:cNvSpPr txBox="1"/>
          <p:nvPr/>
        </p:nvSpPr>
        <p:spPr>
          <a:xfrm>
            <a:off x="1932316" y="4187625"/>
            <a:ext cx="5691425" cy="400110"/>
          </a:xfrm>
          <a:prstGeom prst="rect">
            <a:avLst/>
          </a:prstGeom>
          <a:noFill/>
        </p:spPr>
        <p:txBody>
          <a:bodyPr wrap="square">
            <a:spAutoFit/>
          </a:bodyPr>
          <a:lstStyle/>
          <a:p>
            <a:r>
              <a:rPr lang="en-US" sz="2000" b="0" i="0" dirty="0">
                <a:solidFill>
                  <a:srgbClr val="FAF9F8"/>
                </a:solidFill>
                <a:effectLst/>
                <a:highlight>
                  <a:srgbClr val="323130"/>
                </a:highlight>
                <a:latin typeface="Segoe UI" panose="020B0502040204020203" pitchFamily="34" charset="0"/>
              </a:rPr>
              <a:t>By failing to prepare, you are preparing to fail.</a:t>
            </a:r>
            <a:endParaRPr lang="en-US" sz="2000" dirty="0"/>
          </a:p>
        </p:txBody>
      </p:sp>
    </p:spTree>
    <p:extLst>
      <p:ext uri="{BB962C8B-B14F-4D97-AF65-F5344CB8AC3E}">
        <p14:creationId xmlns:p14="http://schemas.microsoft.com/office/powerpoint/2010/main" val="3175013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كيفية تعامل المستخدم مع النظام</a:t>
            </a: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2050" name="Picture 2">
            <a:extLst>
              <a:ext uri="{FF2B5EF4-FFF2-40B4-BE49-F238E27FC236}">
                <a16:creationId xmlns:a16="http://schemas.microsoft.com/office/drawing/2014/main" id="{CA603564-889D-CA57-15B2-12CA20F2E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482" y="1098097"/>
            <a:ext cx="3981450" cy="348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052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خدمة الواجهات</a:t>
            </a: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4" name="Picture 3">
            <a:extLst>
              <a:ext uri="{FF2B5EF4-FFF2-40B4-BE49-F238E27FC236}">
                <a16:creationId xmlns:a16="http://schemas.microsoft.com/office/drawing/2014/main" id="{CC3DE653-9E09-6342-3AAE-BB3E7527E1E9}"/>
              </a:ext>
            </a:extLst>
          </p:cNvPr>
          <p:cNvPicPr>
            <a:picLocks noChangeAspect="1"/>
          </p:cNvPicPr>
          <p:nvPr/>
        </p:nvPicPr>
        <p:blipFill>
          <a:blip r:embed="rId3"/>
          <a:stretch>
            <a:fillRect/>
          </a:stretch>
        </p:blipFill>
        <p:spPr>
          <a:xfrm>
            <a:off x="503464" y="849739"/>
            <a:ext cx="2223407" cy="2223407"/>
          </a:xfrm>
          <a:prstGeom prst="rect">
            <a:avLst/>
          </a:prstGeom>
        </p:spPr>
      </p:pic>
      <p:pic>
        <p:nvPicPr>
          <p:cNvPr id="7" name="Picture 6">
            <a:extLst>
              <a:ext uri="{FF2B5EF4-FFF2-40B4-BE49-F238E27FC236}">
                <a16:creationId xmlns:a16="http://schemas.microsoft.com/office/drawing/2014/main" id="{70A92360-9E1A-7156-2EED-C7D22C02F4F1}"/>
              </a:ext>
            </a:extLst>
          </p:cNvPr>
          <p:cNvPicPr>
            <a:picLocks noChangeAspect="1"/>
          </p:cNvPicPr>
          <p:nvPr/>
        </p:nvPicPr>
        <p:blipFill>
          <a:blip r:embed="rId4"/>
          <a:stretch>
            <a:fillRect/>
          </a:stretch>
        </p:blipFill>
        <p:spPr>
          <a:xfrm>
            <a:off x="662667" y="2645229"/>
            <a:ext cx="1905000" cy="1905000"/>
          </a:xfrm>
          <a:prstGeom prst="rect">
            <a:avLst/>
          </a:prstGeom>
        </p:spPr>
      </p:pic>
      <p:pic>
        <p:nvPicPr>
          <p:cNvPr id="9" name="Picture 8">
            <a:extLst>
              <a:ext uri="{FF2B5EF4-FFF2-40B4-BE49-F238E27FC236}">
                <a16:creationId xmlns:a16="http://schemas.microsoft.com/office/drawing/2014/main" id="{102E65FB-421D-FD2D-52C6-0C09B946BDF9}"/>
              </a:ext>
            </a:extLst>
          </p:cNvPr>
          <p:cNvPicPr>
            <a:picLocks noChangeAspect="1"/>
          </p:cNvPicPr>
          <p:nvPr/>
        </p:nvPicPr>
        <p:blipFill rotWithShape="1">
          <a:blip r:embed="rId5"/>
          <a:srcRect t="9365" b="5734"/>
          <a:stretch/>
        </p:blipFill>
        <p:spPr>
          <a:xfrm>
            <a:off x="3151414" y="1276023"/>
            <a:ext cx="5426317" cy="2591454"/>
          </a:xfrm>
          <a:prstGeom prst="rect">
            <a:avLst/>
          </a:prstGeom>
        </p:spPr>
      </p:pic>
    </p:spTree>
    <p:extLst>
      <p:ext uri="{BB962C8B-B14F-4D97-AF65-F5344CB8AC3E}">
        <p14:creationId xmlns:p14="http://schemas.microsoft.com/office/powerpoint/2010/main" val="3450547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تجربة </a:t>
            </a:r>
            <a:r>
              <a:rPr lang="en-US" sz="3000" dirty="0" err="1">
                <a:latin typeface="Dubai" panose="020B0503030403030204" pitchFamily="34" charset="-78"/>
                <a:cs typeface="Dubai" panose="020B0503030403030204" pitchFamily="34" charset="-78"/>
              </a:rPr>
              <a:t>Drawio</a:t>
            </a: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5" name="Picture 4">
            <a:extLst>
              <a:ext uri="{FF2B5EF4-FFF2-40B4-BE49-F238E27FC236}">
                <a16:creationId xmlns:a16="http://schemas.microsoft.com/office/drawing/2014/main" id="{E85113F4-E968-68A6-9473-04E1900DB0D7}"/>
              </a:ext>
            </a:extLst>
          </p:cNvPr>
          <p:cNvPicPr>
            <a:picLocks noChangeAspect="1"/>
          </p:cNvPicPr>
          <p:nvPr/>
        </p:nvPicPr>
        <p:blipFill rotWithShape="1">
          <a:blip r:embed="rId3"/>
          <a:srcRect l="6339" t="41746" r="30536" b="35715"/>
          <a:stretch/>
        </p:blipFill>
        <p:spPr>
          <a:xfrm>
            <a:off x="486684" y="2734382"/>
            <a:ext cx="8170430" cy="1641022"/>
          </a:xfrm>
          <a:prstGeom prst="rect">
            <a:avLst/>
          </a:prstGeom>
        </p:spPr>
      </p:pic>
      <p:pic>
        <p:nvPicPr>
          <p:cNvPr id="10" name="Picture 9">
            <a:extLst>
              <a:ext uri="{FF2B5EF4-FFF2-40B4-BE49-F238E27FC236}">
                <a16:creationId xmlns:a16="http://schemas.microsoft.com/office/drawing/2014/main" id="{B50266E6-B327-A6BF-95A1-05E1844DAC75}"/>
              </a:ext>
            </a:extLst>
          </p:cNvPr>
          <p:cNvPicPr>
            <a:picLocks noChangeAspect="1"/>
          </p:cNvPicPr>
          <p:nvPr/>
        </p:nvPicPr>
        <p:blipFill rotWithShape="1">
          <a:blip r:embed="rId4"/>
          <a:srcRect l="625" t="21746" r="-803" b="50000"/>
          <a:stretch/>
        </p:blipFill>
        <p:spPr>
          <a:xfrm>
            <a:off x="0" y="1044538"/>
            <a:ext cx="9160329" cy="1453244"/>
          </a:xfrm>
          <a:prstGeom prst="rect">
            <a:avLst/>
          </a:prstGeom>
        </p:spPr>
      </p:pic>
    </p:spTree>
    <p:extLst>
      <p:ext uri="{BB962C8B-B14F-4D97-AF65-F5344CB8AC3E}">
        <p14:creationId xmlns:p14="http://schemas.microsoft.com/office/powerpoint/2010/main" val="1282351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كيفية تعامل المستخدم مع النظام</a:t>
            </a: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2050" name="Picture 2">
            <a:extLst>
              <a:ext uri="{FF2B5EF4-FFF2-40B4-BE49-F238E27FC236}">
                <a16:creationId xmlns:a16="http://schemas.microsoft.com/office/drawing/2014/main" id="{CA603564-889D-CA57-15B2-12CA20F2E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482" y="1098097"/>
            <a:ext cx="3981450" cy="348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75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المخدم الخلفي </a:t>
            </a:r>
            <a:r>
              <a:rPr lang="en-US" sz="3000" dirty="0">
                <a:latin typeface="Dubai" panose="020B0503030403030204" pitchFamily="34" charset="-78"/>
                <a:cs typeface="Dubai" panose="020B0503030403030204" pitchFamily="34" charset="-78"/>
              </a:rPr>
              <a:t>(Back-End)</a:t>
            </a: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1030" name="Picture 6">
            <a:extLst>
              <a:ext uri="{FF2B5EF4-FFF2-40B4-BE49-F238E27FC236}">
                <a16:creationId xmlns:a16="http://schemas.microsoft.com/office/drawing/2014/main" id="{851671BD-6736-5DE5-C7B3-7BF983175A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785" y="955875"/>
            <a:ext cx="5951865" cy="3741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09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SY" sz="3500" dirty="0">
                <a:latin typeface="Dubai" panose="020B0503030403030204" pitchFamily="34" charset="-78"/>
                <a:cs typeface="Dubai" panose="020B0503030403030204" pitchFamily="34" charset="-78"/>
              </a:rPr>
              <a:t>محتويات العرض</a:t>
            </a:r>
            <a:endParaRPr sz="3500" dirty="0">
              <a:latin typeface="Dubai" panose="020B0503030403030204" pitchFamily="34" charset="-78"/>
              <a:cs typeface="Dubai" panose="020B0503030403030204" pitchFamily="34" charset="-78"/>
            </a:endParaRPr>
          </a:p>
        </p:txBody>
      </p:sp>
      <p:sp>
        <p:nvSpPr>
          <p:cNvPr id="198" name="Google Shape;198;p32"/>
          <p:cNvSpPr txBox="1">
            <a:spLocks noGrp="1"/>
          </p:cNvSpPr>
          <p:nvPr>
            <p:ph type="ctrTitle" idx="2"/>
          </p:nvPr>
        </p:nvSpPr>
        <p:spPr>
          <a:xfrm>
            <a:off x="5444532" y="1694123"/>
            <a:ext cx="2150400" cy="384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ar-SY" sz="2000" dirty="0">
                <a:latin typeface="Dubai" panose="020B0503030403030204" pitchFamily="34" charset="-78"/>
                <a:cs typeface="Dubai" panose="020B0503030403030204" pitchFamily="34" charset="-78"/>
              </a:rPr>
              <a:t>مقدمة ومتطلبات</a:t>
            </a:r>
            <a:endParaRPr sz="2000" dirty="0">
              <a:latin typeface="Dubai" panose="020B0503030403030204" pitchFamily="34" charset="-78"/>
              <a:cs typeface="Dubai" panose="020B0503030403030204" pitchFamily="34" charset="-78"/>
            </a:endParaRPr>
          </a:p>
        </p:txBody>
      </p:sp>
      <p:sp>
        <p:nvSpPr>
          <p:cNvPr id="199" name="Google Shape;199;p32"/>
          <p:cNvSpPr txBox="1">
            <a:spLocks noGrp="1"/>
          </p:cNvSpPr>
          <p:nvPr>
            <p:ph type="title" idx="3"/>
          </p:nvPr>
        </p:nvSpPr>
        <p:spPr>
          <a:xfrm>
            <a:off x="7594932" y="1599954"/>
            <a:ext cx="897440" cy="693486"/>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5000" dirty="0">
                <a:latin typeface="Dubai" panose="020B0503030403030204" pitchFamily="34" charset="-78"/>
                <a:cs typeface="Dubai" panose="020B0503030403030204" pitchFamily="34" charset="-78"/>
              </a:rPr>
              <a:t>01</a:t>
            </a:r>
            <a:endParaRPr sz="5000" dirty="0">
              <a:latin typeface="Dubai" panose="020B0503030403030204" pitchFamily="34" charset="-78"/>
              <a:cs typeface="Dubai" panose="020B0503030403030204" pitchFamily="34" charset="-78"/>
            </a:endParaRPr>
          </a:p>
        </p:txBody>
      </p:sp>
      <p:sp>
        <p:nvSpPr>
          <p:cNvPr id="28" name="Google Shape;198;p32">
            <a:extLst>
              <a:ext uri="{FF2B5EF4-FFF2-40B4-BE49-F238E27FC236}">
                <a16:creationId xmlns:a16="http://schemas.microsoft.com/office/drawing/2014/main" id="{0D3A0575-8FBF-D84E-2072-170CF8B084DB}"/>
              </a:ext>
            </a:extLst>
          </p:cNvPr>
          <p:cNvSpPr txBox="1">
            <a:spLocks/>
          </p:cNvSpPr>
          <p:nvPr/>
        </p:nvSpPr>
        <p:spPr>
          <a:xfrm>
            <a:off x="4576104" y="2860349"/>
            <a:ext cx="3032760" cy="38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1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pPr algn="r"/>
            <a:r>
              <a:rPr lang="ar-SY" sz="2000" dirty="0">
                <a:latin typeface="Dubai" panose="020B0503030403030204" pitchFamily="34" charset="-78"/>
                <a:cs typeface="Dubai" panose="020B0503030403030204" pitchFamily="34" charset="-78"/>
              </a:rPr>
              <a:t>اختبار النظام ونشره</a:t>
            </a:r>
          </a:p>
        </p:txBody>
      </p:sp>
      <p:sp>
        <p:nvSpPr>
          <p:cNvPr id="29" name="Google Shape;199;p32">
            <a:extLst>
              <a:ext uri="{FF2B5EF4-FFF2-40B4-BE49-F238E27FC236}">
                <a16:creationId xmlns:a16="http://schemas.microsoft.com/office/drawing/2014/main" id="{FB3B4BC6-DFC6-B328-40E7-B0A57DAC3D13}"/>
              </a:ext>
            </a:extLst>
          </p:cNvPr>
          <p:cNvSpPr txBox="1">
            <a:spLocks/>
          </p:cNvSpPr>
          <p:nvPr/>
        </p:nvSpPr>
        <p:spPr>
          <a:xfrm>
            <a:off x="7594932" y="2786169"/>
            <a:ext cx="897440" cy="6934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8000"/>
              <a:buFont typeface="Montserrat"/>
              <a:buNone/>
              <a:defRPr sz="7000" b="1" i="0" u="none" strike="noStrike" cap="none">
                <a:solidFill>
                  <a:srgbClr val="4A8CFF"/>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sz="5000" dirty="0">
                <a:latin typeface="Dubai" panose="020B0503030403030204" pitchFamily="34" charset="-78"/>
                <a:cs typeface="Dubai" panose="020B0503030403030204" pitchFamily="34" charset="-78"/>
              </a:rPr>
              <a:t>0</a:t>
            </a:r>
            <a:r>
              <a:rPr lang="ar-SY" sz="5000" dirty="0">
                <a:latin typeface="Dubai" panose="020B0503030403030204" pitchFamily="34" charset="-78"/>
                <a:cs typeface="Dubai" panose="020B0503030403030204" pitchFamily="34" charset="-78"/>
              </a:rPr>
              <a:t>3</a:t>
            </a:r>
            <a:endParaRPr lang="en" sz="5000" dirty="0">
              <a:latin typeface="Dubai" panose="020B0503030403030204" pitchFamily="34" charset="-78"/>
              <a:cs typeface="Dubai" panose="020B0503030403030204" pitchFamily="34" charset="-78"/>
            </a:endParaRPr>
          </a:p>
        </p:txBody>
      </p:sp>
      <p:sp>
        <p:nvSpPr>
          <p:cNvPr id="30" name="Google Shape;198;p32">
            <a:extLst>
              <a:ext uri="{FF2B5EF4-FFF2-40B4-BE49-F238E27FC236}">
                <a16:creationId xmlns:a16="http://schemas.microsoft.com/office/drawing/2014/main" id="{258C5F46-BD66-E25C-9EA8-C21082EFD10F}"/>
              </a:ext>
            </a:extLst>
          </p:cNvPr>
          <p:cNvSpPr txBox="1">
            <a:spLocks/>
          </p:cNvSpPr>
          <p:nvPr/>
        </p:nvSpPr>
        <p:spPr>
          <a:xfrm>
            <a:off x="315364" y="1752090"/>
            <a:ext cx="3024980" cy="493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1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pPr marL="0" marR="0" indent="0" algn="r" rtl="0">
              <a:spcBef>
                <a:spcPts val="0"/>
              </a:spcBef>
              <a:spcAft>
                <a:spcPts val="0"/>
              </a:spcAft>
            </a:pPr>
            <a:r>
              <a:rPr lang="ar-SY" sz="1800" b="1" i="0" dirty="0">
                <a:solidFill>
                  <a:srgbClr val="003BA3"/>
                </a:solidFill>
                <a:effectLst/>
                <a:latin typeface="Dubai" panose="020B0503030403030204" pitchFamily="34" charset="-78"/>
                <a:ea typeface="Montserrat" panose="00000500000000000000" pitchFamily="2" charset="0"/>
                <a:cs typeface="Dubai" panose="020B0503030403030204" pitchFamily="34" charset="-78"/>
              </a:rPr>
              <a:t>تصميم النظام وتنجيزه</a:t>
            </a:r>
            <a:endParaRPr lang="en-US" sz="2000" dirty="0">
              <a:effectLst/>
            </a:endParaRPr>
          </a:p>
        </p:txBody>
      </p:sp>
      <p:sp>
        <p:nvSpPr>
          <p:cNvPr id="31" name="Google Shape;199;p32">
            <a:extLst>
              <a:ext uri="{FF2B5EF4-FFF2-40B4-BE49-F238E27FC236}">
                <a16:creationId xmlns:a16="http://schemas.microsoft.com/office/drawing/2014/main" id="{5A6C7C0E-CE16-5A96-5D9D-F292F316C1A9}"/>
              </a:ext>
            </a:extLst>
          </p:cNvPr>
          <p:cNvSpPr txBox="1">
            <a:spLocks/>
          </p:cNvSpPr>
          <p:nvPr/>
        </p:nvSpPr>
        <p:spPr>
          <a:xfrm>
            <a:off x="3340344" y="1699831"/>
            <a:ext cx="897440" cy="6934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8000"/>
              <a:buFont typeface="Montserrat"/>
              <a:buNone/>
              <a:defRPr sz="7000" b="1" i="0" u="none" strike="noStrike" cap="none">
                <a:solidFill>
                  <a:srgbClr val="4A8CFF"/>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sz="5000" dirty="0">
                <a:latin typeface="Dubai" panose="020B0503030403030204" pitchFamily="34" charset="-78"/>
                <a:cs typeface="Dubai" panose="020B0503030403030204" pitchFamily="34" charset="-78"/>
              </a:rPr>
              <a:t>0</a:t>
            </a:r>
            <a:r>
              <a:rPr lang="ar-SY" sz="5000" dirty="0">
                <a:latin typeface="Dubai" panose="020B0503030403030204" pitchFamily="34" charset="-78"/>
                <a:cs typeface="Dubai" panose="020B0503030403030204" pitchFamily="34" charset="-78"/>
              </a:rPr>
              <a:t>2</a:t>
            </a:r>
            <a:endParaRPr lang="en" sz="5000" dirty="0">
              <a:latin typeface="Dubai" panose="020B0503030403030204" pitchFamily="34" charset="-78"/>
              <a:cs typeface="Dubai" panose="020B0503030403030204" pitchFamily="34" charset="-78"/>
            </a:endParaRPr>
          </a:p>
        </p:txBody>
      </p:sp>
      <p:sp>
        <p:nvSpPr>
          <p:cNvPr id="34" name="Google Shape;198;p32">
            <a:extLst>
              <a:ext uri="{FF2B5EF4-FFF2-40B4-BE49-F238E27FC236}">
                <a16:creationId xmlns:a16="http://schemas.microsoft.com/office/drawing/2014/main" id="{5ACA559B-F848-587C-1A92-CEEE86520A18}"/>
              </a:ext>
            </a:extLst>
          </p:cNvPr>
          <p:cNvSpPr txBox="1">
            <a:spLocks/>
          </p:cNvSpPr>
          <p:nvPr/>
        </p:nvSpPr>
        <p:spPr>
          <a:xfrm>
            <a:off x="311474" y="2869516"/>
            <a:ext cx="3024980" cy="493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1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pPr algn="r"/>
            <a:r>
              <a:rPr lang="ar-SY" sz="2000" dirty="0">
                <a:latin typeface="Dubai" panose="020B0503030403030204" pitchFamily="34" charset="-78"/>
                <a:cs typeface="Dubai" panose="020B0503030403030204" pitchFamily="34" charset="-78"/>
              </a:rPr>
              <a:t>الخاتمة والآفاق المستقبليّة</a:t>
            </a:r>
          </a:p>
        </p:txBody>
      </p:sp>
      <p:sp>
        <p:nvSpPr>
          <p:cNvPr id="35" name="Google Shape;199;p32">
            <a:extLst>
              <a:ext uri="{FF2B5EF4-FFF2-40B4-BE49-F238E27FC236}">
                <a16:creationId xmlns:a16="http://schemas.microsoft.com/office/drawing/2014/main" id="{5975D3E1-6700-75F1-6E16-A2A5A56BAB59}"/>
              </a:ext>
            </a:extLst>
          </p:cNvPr>
          <p:cNvSpPr txBox="1">
            <a:spLocks/>
          </p:cNvSpPr>
          <p:nvPr/>
        </p:nvSpPr>
        <p:spPr>
          <a:xfrm>
            <a:off x="3340344" y="2805228"/>
            <a:ext cx="897440" cy="6934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8000"/>
              <a:buFont typeface="Montserrat"/>
              <a:buNone/>
              <a:defRPr sz="7000" b="1" i="0" u="none" strike="noStrike" cap="none">
                <a:solidFill>
                  <a:srgbClr val="4A8CFF"/>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sz="5000" dirty="0">
                <a:latin typeface="Dubai" panose="020B0503030403030204" pitchFamily="34" charset="-78"/>
                <a:cs typeface="Dubai" panose="020B0503030403030204" pitchFamily="34" charset="-78"/>
              </a:rPr>
              <a:t>0</a:t>
            </a:r>
            <a:r>
              <a:rPr lang="en-US" sz="5000" dirty="0">
                <a:latin typeface="Dubai" panose="020B0503030403030204" pitchFamily="34" charset="-78"/>
                <a:cs typeface="Dubai" panose="020B0503030403030204" pitchFamily="34" charset="-78"/>
              </a:rPr>
              <a:t>4</a:t>
            </a:r>
            <a:endParaRPr lang="en" sz="500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3E2F74EB-9D18-FAE0-1308-1E82678C75BD}"/>
              </a:ext>
            </a:extLst>
          </p:cNvPr>
          <p:cNvSpPr txBox="1"/>
          <p:nvPr/>
        </p:nvSpPr>
        <p:spPr>
          <a:xfrm>
            <a:off x="8557260" y="4826028"/>
            <a:ext cx="586740" cy="307777"/>
          </a:xfrm>
          <a:prstGeom prst="rect">
            <a:avLst/>
          </a:prstGeom>
          <a:noFill/>
        </p:spPr>
        <p:txBody>
          <a:bodyPr wrap="square" rtlCol="0">
            <a:spAutoFit/>
          </a:bodyPr>
          <a:lstStyle/>
          <a:p>
            <a:r>
              <a:rPr lang="en-US" b="1" dirty="0"/>
              <a:t>2/41</a:t>
            </a:r>
          </a:p>
        </p:txBody>
      </p:sp>
    </p:spTree>
    <p:extLst>
      <p:ext uri="{BB962C8B-B14F-4D97-AF65-F5344CB8AC3E}">
        <p14:creationId xmlns:p14="http://schemas.microsoft.com/office/powerpoint/2010/main" val="12073032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خدمة البوابة</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1030" name="Picture 6">
            <a:extLst>
              <a:ext uri="{FF2B5EF4-FFF2-40B4-BE49-F238E27FC236}">
                <a16:creationId xmlns:a16="http://schemas.microsoft.com/office/drawing/2014/main" id="{851671BD-6736-5DE5-C7B3-7BF983175A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367"/>
          <a:stretch/>
        </p:blipFill>
        <p:spPr bwMode="auto">
          <a:xfrm>
            <a:off x="1481270" y="1366061"/>
            <a:ext cx="6181258" cy="2589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410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المخدم الخلفي </a:t>
            </a:r>
            <a:r>
              <a:rPr lang="en-US" sz="3000" dirty="0">
                <a:latin typeface="Dubai" panose="020B0503030403030204" pitchFamily="34" charset="-78"/>
                <a:cs typeface="Dubai" panose="020B0503030403030204" pitchFamily="34" charset="-78"/>
              </a:rPr>
              <a:t>(Back-End)</a:t>
            </a: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1030" name="Picture 6">
            <a:extLst>
              <a:ext uri="{FF2B5EF4-FFF2-40B4-BE49-F238E27FC236}">
                <a16:creationId xmlns:a16="http://schemas.microsoft.com/office/drawing/2014/main" id="{851671BD-6736-5DE5-C7B3-7BF983175A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785" y="955875"/>
            <a:ext cx="5951865" cy="3741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5163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خدمة تخزين الموارد</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3074" name="Picture 2">
            <a:extLst>
              <a:ext uri="{FF2B5EF4-FFF2-40B4-BE49-F238E27FC236}">
                <a16:creationId xmlns:a16="http://schemas.microsoft.com/office/drawing/2014/main" id="{00A9D691-E968-739A-4063-01D1BF8F5C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4759" y="955875"/>
            <a:ext cx="1800904" cy="36559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503456E-7F96-49B7-B0DB-2E13D48A37B8}"/>
              </a:ext>
            </a:extLst>
          </p:cNvPr>
          <p:cNvPicPr>
            <a:picLocks noChangeAspect="1"/>
          </p:cNvPicPr>
          <p:nvPr/>
        </p:nvPicPr>
        <p:blipFill rotWithShape="1">
          <a:blip r:embed="rId4"/>
          <a:srcRect l="4717" t="33375" r="79717" b="38617"/>
          <a:stretch/>
        </p:blipFill>
        <p:spPr>
          <a:xfrm>
            <a:off x="3998241" y="1418496"/>
            <a:ext cx="2730362" cy="2763458"/>
          </a:xfrm>
          <a:prstGeom prst="rect">
            <a:avLst/>
          </a:prstGeom>
        </p:spPr>
      </p:pic>
    </p:spTree>
    <p:extLst>
      <p:ext uri="{BB962C8B-B14F-4D97-AF65-F5344CB8AC3E}">
        <p14:creationId xmlns:p14="http://schemas.microsoft.com/office/powerpoint/2010/main" val="2845540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المخدم الخلفي </a:t>
            </a:r>
            <a:r>
              <a:rPr lang="en-US" sz="3000" dirty="0">
                <a:latin typeface="Dubai" panose="020B0503030403030204" pitchFamily="34" charset="-78"/>
                <a:cs typeface="Dubai" panose="020B0503030403030204" pitchFamily="34" charset="-78"/>
              </a:rPr>
              <a:t>(Back-End)</a:t>
            </a: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1030" name="Picture 6">
            <a:extLst>
              <a:ext uri="{FF2B5EF4-FFF2-40B4-BE49-F238E27FC236}">
                <a16:creationId xmlns:a16="http://schemas.microsoft.com/office/drawing/2014/main" id="{851671BD-6736-5DE5-C7B3-7BF983175A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785" y="955875"/>
            <a:ext cx="5951865" cy="3741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9337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خدمة إدارة عمليات النظام</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4098" name="Picture 2">
            <a:extLst>
              <a:ext uri="{FF2B5EF4-FFF2-40B4-BE49-F238E27FC236}">
                <a16:creationId xmlns:a16="http://schemas.microsoft.com/office/drawing/2014/main" id="{E8AC1D34-996E-0838-6CA8-8E389A3356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093" y="1114425"/>
            <a:ext cx="1744435" cy="33642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0E8B6C2-E699-3972-89F1-A24DB604575D}"/>
              </a:ext>
            </a:extLst>
          </p:cNvPr>
          <p:cNvPicPr>
            <a:picLocks noChangeAspect="1"/>
          </p:cNvPicPr>
          <p:nvPr/>
        </p:nvPicPr>
        <p:blipFill rotWithShape="1">
          <a:blip r:embed="rId4"/>
          <a:srcRect l="34057" t="27002" r="34905" b="38281"/>
          <a:stretch/>
        </p:blipFill>
        <p:spPr>
          <a:xfrm>
            <a:off x="3323994" y="1293961"/>
            <a:ext cx="4804913" cy="3023154"/>
          </a:xfrm>
          <a:prstGeom prst="rect">
            <a:avLst/>
          </a:prstGeom>
        </p:spPr>
      </p:pic>
    </p:spTree>
    <p:extLst>
      <p:ext uri="{BB962C8B-B14F-4D97-AF65-F5344CB8AC3E}">
        <p14:creationId xmlns:p14="http://schemas.microsoft.com/office/powerpoint/2010/main" val="2937758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المخدم الخلفي </a:t>
            </a:r>
            <a:r>
              <a:rPr lang="en-US" sz="3000" dirty="0">
                <a:latin typeface="Dubai" panose="020B0503030403030204" pitchFamily="34" charset="-78"/>
                <a:cs typeface="Dubai" panose="020B0503030403030204" pitchFamily="34" charset="-78"/>
              </a:rPr>
              <a:t>(Back-End)</a:t>
            </a: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1030" name="Picture 6">
            <a:extLst>
              <a:ext uri="{FF2B5EF4-FFF2-40B4-BE49-F238E27FC236}">
                <a16:creationId xmlns:a16="http://schemas.microsoft.com/office/drawing/2014/main" id="{851671BD-6736-5DE5-C7B3-7BF983175A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785" y="955875"/>
            <a:ext cx="5951865" cy="3741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54856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خدمة توليد المخططات</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sp>
        <p:nvSpPr>
          <p:cNvPr id="3" name="Rectangle 2">
            <a:extLst>
              <a:ext uri="{FF2B5EF4-FFF2-40B4-BE49-F238E27FC236}">
                <a16:creationId xmlns:a16="http://schemas.microsoft.com/office/drawing/2014/main" id="{B29D7EBF-6C20-1EE3-7BC2-648D1B1F4678}"/>
              </a:ext>
            </a:extLst>
          </p:cNvPr>
          <p:cNvSpPr/>
          <p:nvPr/>
        </p:nvSpPr>
        <p:spPr>
          <a:xfrm>
            <a:off x="3295574" y="2326334"/>
            <a:ext cx="1949466" cy="501718"/>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2- دراسة مرجعية</a:t>
            </a:r>
          </a:p>
        </p:txBody>
      </p:sp>
      <p:sp>
        <p:nvSpPr>
          <p:cNvPr id="5" name="TextBox 4">
            <a:extLst>
              <a:ext uri="{FF2B5EF4-FFF2-40B4-BE49-F238E27FC236}">
                <a16:creationId xmlns:a16="http://schemas.microsoft.com/office/drawing/2014/main" id="{1A5A0AAF-9B26-42C6-41CD-6AB55E3D09BB}"/>
              </a:ext>
            </a:extLst>
          </p:cNvPr>
          <p:cNvSpPr txBox="1"/>
          <p:nvPr/>
        </p:nvSpPr>
        <p:spPr>
          <a:xfrm>
            <a:off x="3885892" y="1737284"/>
            <a:ext cx="4078315" cy="338554"/>
          </a:xfrm>
          <a:prstGeom prst="rect">
            <a:avLst/>
          </a:prstGeom>
          <a:noFill/>
        </p:spPr>
        <p:txBody>
          <a:bodyPr wrap="square" rtlCol="0">
            <a:spAutoFit/>
          </a:bodyPr>
          <a:lstStyle/>
          <a:p>
            <a:pPr algn="r" rtl="1"/>
            <a:r>
              <a:rPr lang="ar-SY" sz="1600" b="1" dirty="0">
                <a:solidFill>
                  <a:schemeClr val="tx1"/>
                </a:solidFill>
                <a:latin typeface="+mj-lt"/>
                <a:cs typeface="Dubai" panose="020B0503030403030204" pitchFamily="34" charset="-78"/>
              </a:rPr>
              <a:t>تسلسل العرض:</a:t>
            </a:r>
          </a:p>
        </p:txBody>
      </p:sp>
      <p:sp>
        <p:nvSpPr>
          <p:cNvPr id="8" name="Rectangle 7">
            <a:extLst>
              <a:ext uri="{FF2B5EF4-FFF2-40B4-BE49-F238E27FC236}">
                <a16:creationId xmlns:a16="http://schemas.microsoft.com/office/drawing/2014/main" id="{C363B13E-20B0-7431-2D12-01C20C9211C5}"/>
              </a:ext>
            </a:extLst>
          </p:cNvPr>
          <p:cNvSpPr/>
          <p:nvPr/>
        </p:nvSpPr>
        <p:spPr>
          <a:xfrm>
            <a:off x="5644959" y="2320891"/>
            <a:ext cx="1949466" cy="501718"/>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1- شرح بعض المفاهيم</a:t>
            </a:r>
          </a:p>
        </p:txBody>
      </p:sp>
      <p:sp>
        <p:nvSpPr>
          <p:cNvPr id="9" name="Rectangle 8">
            <a:extLst>
              <a:ext uri="{FF2B5EF4-FFF2-40B4-BE49-F238E27FC236}">
                <a16:creationId xmlns:a16="http://schemas.microsoft.com/office/drawing/2014/main" id="{909754B6-C7FD-EB2F-6402-BFA4E5E4038F}"/>
              </a:ext>
            </a:extLst>
          </p:cNvPr>
          <p:cNvSpPr/>
          <p:nvPr/>
        </p:nvSpPr>
        <p:spPr>
          <a:xfrm>
            <a:off x="738122" y="2320891"/>
            <a:ext cx="1949466" cy="501718"/>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3- الحل المقترح</a:t>
            </a:r>
          </a:p>
        </p:txBody>
      </p:sp>
      <p:sp>
        <p:nvSpPr>
          <p:cNvPr id="4" name="Rectangle 3">
            <a:extLst>
              <a:ext uri="{FF2B5EF4-FFF2-40B4-BE49-F238E27FC236}">
                <a16:creationId xmlns:a16="http://schemas.microsoft.com/office/drawing/2014/main" id="{7F92D411-B1AC-C3C0-5A5E-465B34B43871}"/>
              </a:ext>
            </a:extLst>
          </p:cNvPr>
          <p:cNvSpPr/>
          <p:nvPr/>
        </p:nvSpPr>
        <p:spPr>
          <a:xfrm>
            <a:off x="3295574" y="3195438"/>
            <a:ext cx="1949466" cy="501718"/>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4- تنجيز الخدمة</a:t>
            </a:r>
          </a:p>
        </p:txBody>
      </p:sp>
    </p:spTree>
    <p:extLst>
      <p:ext uri="{BB962C8B-B14F-4D97-AF65-F5344CB8AC3E}">
        <p14:creationId xmlns:p14="http://schemas.microsoft.com/office/powerpoint/2010/main" val="1814294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800" y="383175"/>
            <a:ext cx="7708200" cy="6288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2800" dirty="0">
                <a:latin typeface="Dubai" panose="020B0503030403030204" pitchFamily="34" charset="-78"/>
                <a:cs typeface="Dubai" panose="020B0503030403030204" pitchFamily="34" charset="-78"/>
              </a:rPr>
              <a:t>نماذج اللّغات الكبيرة </a:t>
            </a:r>
            <a:r>
              <a:rPr lang="en-US" sz="2800" dirty="0">
                <a:latin typeface="Dubai" panose="020B0503030403030204" pitchFamily="34" charset="-78"/>
                <a:cs typeface="Dubai" panose="020B0503030403030204" pitchFamily="34" charset="-78"/>
              </a:rPr>
              <a:t>(LLMs)</a:t>
            </a:r>
            <a:endParaRPr lang="ar-SY" sz="250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6DEB6972-123B-9336-57A7-EF7FACCAD402}"/>
              </a:ext>
            </a:extLst>
          </p:cNvPr>
          <p:cNvSpPr txBox="1"/>
          <p:nvPr/>
        </p:nvSpPr>
        <p:spPr>
          <a:xfrm>
            <a:off x="8557260" y="4826028"/>
            <a:ext cx="586740" cy="307777"/>
          </a:xfrm>
          <a:prstGeom prst="rect">
            <a:avLst/>
          </a:prstGeom>
          <a:noFill/>
        </p:spPr>
        <p:txBody>
          <a:bodyPr wrap="square" rtlCol="0">
            <a:spAutoFit/>
          </a:bodyPr>
          <a:lstStyle/>
          <a:p>
            <a:r>
              <a:rPr lang="en-US" b="1" dirty="0"/>
              <a:t>5/41</a:t>
            </a:r>
          </a:p>
        </p:txBody>
      </p:sp>
      <p:pic>
        <p:nvPicPr>
          <p:cNvPr id="3" name="Picture 2" descr="ChatGPT - Wikipedia">
            <a:extLst>
              <a:ext uri="{FF2B5EF4-FFF2-40B4-BE49-F238E27FC236}">
                <a16:creationId xmlns:a16="http://schemas.microsoft.com/office/drawing/2014/main" id="{F3885FDF-33D5-C029-2164-4D7875B764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679" y="2492533"/>
            <a:ext cx="1250053" cy="125005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Ollama is now available as an official Docker image · Ollama Blog">
            <a:extLst>
              <a:ext uri="{FF2B5EF4-FFF2-40B4-BE49-F238E27FC236}">
                <a16:creationId xmlns:a16="http://schemas.microsoft.com/office/drawing/2014/main" id="{B537FCFA-563C-BE43-D60A-C91C50BC376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618" t="24785" r="31414"/>
          <a:stretch/>
        </p:blipFill>
        <p:spPr bwMode="auto">
          <a:xfrm>
            <a:off x="6042414" y="2436342"/>
            <a:ext cx="1099868" cy="11708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Google Gemini: Unveiling the Powerhouse AI Model">
            <a:extLst>
              <a:ext uri="{FF2B5EF4-FFF2-40B4-BE49-F238E27FC236}">
                <a16:creationId xmlns:a16="http://schemas.microsoft.com/office/drawing/2014/main" id="{82E65D32-5E0C-2A14-863C-852A6BD6BF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9545" y="2300934"/>
            <a:ext cx="1924909" cy="144165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40EF864-4197-6205-BC5D-BD09BBAE0416}"/>
              </a:ext>
            </a:extLst>
          </p:cNvPr>
          <p:cNvSpPr txBox="1"/>
          <p:nvPr/>
        </p:nvSpPr>
        <p:spPr>
          <a:xfrm>
            <a:off x="895530" y="1554927"/>
            <a:ext cx="7352739" cy="338554"/>
          </a:xfrm>
          <a:prstGeom prst="rect">
            <a:avLst/>
          </a:prstGeom>
          <a:noFill/>
        </p:spPr>
        <p:txBody>
          <a:bodyPr wrap="square" rtlCol="0">
            <a:spAutoFit/>
          </a:bodyPr>
          <a:lstStyle/>
          <a:p>
            <a:pPr algn="ctr" rtl="1"/>
            <a:r>
              <a:rPr lang="ar-SY" sz="1600" dirty="0">
                <a:latin typeface="Dubai" panose="020B0503030403030204" pitchFamily="34" charset="-78"/>
                <a:cs typeface="Dubai" panose="020B0503030403030204" pitchFamily="34" charset="-78"/>
              </a:rPr>
              <a:t>هي شبكات عصبونية كبيرة، تستخدم المحولات </a:t>
            </a:r>
            <a:r>
              <a:rPr lang="en-US" sz="1600" dirty="0">
                <a:latin typeface="Dubai" panose="020B0503030403030204" pitchFamily="34" charset="-78"/>
                <a:cs typeface="Dubai" panose="020B0503030403030204" pitchFamily="34" charset="-78"/>
              </a:rPr>
              <a:t>(Transformers)</a:t>
            </a:r>
            <a:r>
              <a:rPr lang="ar-SY" sz="1600" dirty="0">
                <a:latin typeface="Dubai" panose="020B0503030403030204" pitchFamily="34" charset="-78"/>
                <a:cs typeface="Dubai" panose="020B0503030403030204" pitchFamily="34" charset="-78"/>
              </a:rPr>
              <a:t> لتوليد سلاسل من النصوص.</a:t>
            </a:r>
            <a:endParaRPr lang="en-US" sz="1600"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41783941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800" y="383175"/>
            <a:ext cx="7708200" cy="65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هندسة الأوامر </a:t>
            </a:r>
            <a:r>
              <a:rPr lang="en-US" sz="3000" dirty="0">
                <a:latin typeface="Dubai" panose="020B0503030403030204" pitchFamily="34" charset="-78"/>
                <a:cs typeface="Dubai" panose="020B0503030403030204" pitchFamily="34" charset="-78"/>
              </a:rPr>
              <a:t>(Prompt Engineering)</a:t>
            </a:r>
            <a:endParaRPr lang="ar-SY" sz="300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6DEB6972-123B-9336-57A7-EF7FACCAD402}"/>
              </a:ext>
            </a:extLst>
          </p:cNvPr>
          <p:cNvSpPr txBox="1"/>
          <p:nvPr/>
        </p:nvSpPr>
        <p:spPr>
          <a:xfrm>
            <a:off x="8557260" y="4826028"/>
            <a:ext cx="586740" cy="307777"/>
          </a:xfrm>
          <a:prstGeom prst="rect">
            <a:avLst/>
          </a:prstGeom>
          <a:noFill/>
        </p:spPr>
        <p:txBody>
          <a:bodyPr wrap="square" rtlCol="0">
            <a:spAutoFit/>
          </a:bodyPr>
          <a:lstStyle/>
          <a:p>
            <a:r>
              <a:rPr lang="en-US" b="1" dirty="0"/>
              <a:t>5/41</a:t>
            </a:r>
          </a:p>
        </p:txBody>
      </p:sp>
      <p:pic>
        <p:nvPicPr>
          <p:cNvPr id="1026" name="Picture 2" descr="How technology made your life easier – Wearable Senses">
            <a:extLst>
              <a:ext uri="{FF2B5EF4-FFF2-40B4-BE49-F238E27FC236}">
                <a16:creationId xmlns:a16="http://schemas.microsoft.com/office/drawing/2014/main" id="{4F3A40A7-57EA-73B4-1F25-97F2F19D0E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7323" y="1366915"/>
            <a:ext cx="1317015" cy="14920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erson On Computer Icon at Vectorified.com | Collection of Person On ...">
            <a:extLst>
              <a:ext uri="{FF2B5EF4-FFF2-40B4-BE49-F238E27FC236}">
                <a16:creationId xmlns:a16="http://schemas.microsoft.com/office/drawing/2014/main" id="{3EB93D5D-936B-3882-70E9-2C4A2BE7D2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7776" y="1366915"/>
            <a:ext cx="1583440" cy="15834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ll My House Fast Fort Myers Cobia Holdings">
            <a:extLst>
              <a:ext uri="{FF2B5EF4-FFF2-40B4-BE49-F238E27FC236}">
                <a16:creationId xmlns:a16="http://schemas.microsoft.com/office/drawing/2014/main" id="{ED71F9C1-1A2F-0CE5-3740-D1A302207A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0158" y="2608974"/>
            <a:ext cx="1492003" cy="1492003"/>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5AF728BF-06E4-3C7E-ACB6-243776285072}"/>
              </a:ext>
            </a:extLst>
          </p:cNvPr>
          <p:cNvSpPr/>
          <p:nvPr/>
        </p:nvSpPr>
        <p:spPr>
          <a:xfrm rot="1635189">
            <a:off x="2759350" y="2821340"/>
            <a:ext cx="990323" cy="259080"/>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69C934F1-117F-2B40-06CB-E4513AD0873A}"/>
              </a:ext>
            </a:extLst>
          </p:cNvPr>
          <p:cNvSpPr/>
          <p:nvPr/>
        </p:nvSpPr>
        <p:spPr>
          <a:xfrm rot="20180904">
            <a:off x="5141020" y="2845941"/>
            <a:ext cx="990323" cy="259080"/>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2CDEA134-0FEC-6D17-16FA-3D13644477A3}"/>
              </a:ext>
            </a:extLst>
          </p:cNvPr>
          <p:cNvSpPr/>
          <p:nvPr/>
        </p:nvSpPr>
        <p:spPr>
          <a:xfrm rot="10800000">
            <a:off x="2879328" y="2056665"/>
            <a:ext cx="3209884" cy="259080"/>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9CB41B5-05F2-F19D-3153-E24480285B90}"/>
              </a:ext>
            </a:extLst>
          </p:cNvPr>
          <p:cNvSpPr txBox="1"/>
          <p:nvPr/>
        </p:nvSpPr>
        <p:spPr>
          <a:xfrm>
            <a:off x="5823392" y="2783465"/>
            <a:ext cx="1624875"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نموذج لغوي كبير</a:t>
            </a:r>
            <a:r>
              <a:rPr lang="en-US" sz="1600" b="1" dirty="0">
                <a:latin typeface="Dubai" panose="020B0503030403030204" pitchFamily="34" charset="-78"/>
                <a:cs typeface="Dubai" panose="020B0503030403030204" pitchFamily="34" charset="-78"/>
              </a:rPr>
              <a:t>(LLM) </a:t>
            </a:r>
          </a:p>
        </p:txBody>
      </p:sp>
      <p:sp>
        <p:nvSpPr>
          <p:cNvPr id="12" name="TextBox 11">
            <a:extLst>
              <a:ext uri="{FF2B5EF4-FFF2-40B4-BE49-F238E27FC236}">
                <a16:creationId xmlns:a16="http://schemas.microsoft.com/office/drawing/2014/main" id="{8A08B9F9-E105-65B4-BD3A-4968CD6C9280}"/>
              </a:ext>
            </a:extLst>
          </p:cNvPr>
          <p:cNvSpPr txBox="1"/>
          <p:nvPr/>
        </p:nvSpPr>
        <p:spPr>
          <a:xfrm>
            <a:off x="1387058" y="2846619"/>
            <a:ext cx="1624875"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مهندس أوامر</a:t>
            </a:r>
            <a:endParaRPr lang="en-US" sz="1600" b="1" dirty="0">
              <a:latin typeface="Dubai" panose="020B0503030403030204" pitchFamily="34" charset="-78"/>
              <a:cs typeface="Dubai" panose="020B0503030403030204" pitchFamily="34" charset="-78"/>
            </a:endParaRPr>
          </a:p>
        </p:txBody>
      </p:sp>
      <p:sp>
        <p:nvSpPr>
          <p:cNvPr id="14" name="TextBox 13">
            <a:extLst>
              <a:ext uri="{FF2B5EF4-FFF2-40B4-BE49-F238E27FC236}">
                <a16:creationId xmlns:a16="http://schemas.microsoft.com/office/drawing/2014/main" id="{86725B49-8E14-C412-41FB-4BC6E67F0E96}"/>
              </a:ext>
            </a:extLst>
          </p:cNvPr>
          <p:cNvSpPr txBox="1"/>
          <p:nvPr/>
        </p:nvSpPr>
        <p:spPr>
          <a:xfrm>
            <a:off x="3671832" y="3931700"/>
            <a:ext cx="1624875"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أمر </a:t>
            </a:r>
            <a:r>
              <a:rPr lang="en-US" sz="1600" b="1" dirty="0">
                <a:latin typeface="Dubai" panose="020B0503030403030204" pitchFamily="34" charset="-78"/>
                <a:cs typeface="Dubai" panose="020B0503030403030204" pitchFamily="34" charset="-78"/>
              </a:rPr>
              <a:t>(Prompt)</a:t>
            </a:r>
          </a:p>
        </p:txBody>
      </p:sp>
      <p:sp>
        <p:nvSpPr>
          <p:cNvPr id="19" name="TextBox 18">
            <a:extLst>
              <a:ext uri="{FF2B5EF4-FFF2-40B4-BE49-F238E27FC236}">
                <a16:creationId xmlns:a16="http://schemas.microsoft.com/office/drawing/2014/main" id="{BEFCBAF5-0EDD-7663-ABF9-77401B6696C9}"/>
              </a:ext>
            </a:extLst>
          </p:cNvPr>
          <p:cNvSpPr txBox="1"/>
          <p:nvPr/>
        </p:nvSpPr>
        <p:spPr>
          <a:xfrm>
            <a:off x="-699950" y="3467462"/>
            <a:ext cx="3278415" cy="1384995"/>
          </a:xfrm>
          <a:prstGeom prst="rect">
            <a:avLst/>
          </a:prstGeom>
          <a:noFill/>
        </p:spPr>
        <p:txBody>
          <a:bodyPr wrap="square" rtlCol="0">
            <a:spAutoFit/>
          </a:bodyPr>
          <a:lstStyle/>
          <a:p>
            <a:pPr algn="r" rtl="1"/>
            <a:r>
              <a:rPr lang="ar-SY" sz="2000" b="1" dirty="0">
                <a:latin typeface="Dubai" panose="020B0503030403030204" pitchFamily="34" charset="-78"/>
                <a:cs typeface="Dubai" panose="020B0503030403030204" pitchFamily="34" charset="-78"/>
              </a:rPr>
              <a:t>قد يحتوي الأمر على:</a:t>
            </a:r>
          </a:p>
          <a:p>
            <a:pPr marL="285750" indent="-285750" algn="r" rtl="1">
              <a:buFont typeface="Arial" panose="020B0604020202020204" pitchFamily="34" charset="0"/>
              <a:buChar char="•"/>
            </a:pPr>
            <a:r>
              <a:rPr lang="ar-SY" sz="1600" dirty="0">
                <a:latin typeface="Dubai" panose="020B0503030403030204" pitchFamily="34" charset="-78"/>
                <a:cs typeface="Dubai" panose="020B0503030403030204" pitchFamily="34" charset="-78"/>
              </a:rPr>
              <a:t>المهمة المطلوبة</a:t>
            </a:r>
            <a:endParaRPr lang="en-US" sz="1600" dirty="0">
              <a:latin typeface="Dubai" panose="020B0503030403030204" pitchFamily="34" charset="-78"/>
              <a:cs typeface="Dubai" panose="020B0503030403030204" pitchFamily="34" charset="-78"/>
            </a:endParaRPr>
          </a:p>
          <a:p>
            <a:pPr marL="285750" indent="-285750" algn="r" rtl="1">
              <a:buFont typeface="Arial" panose="020B0604020202020204" pitchFamily="34" charset="0"/>
              <a:buChar char="•"/>
            </a:pPr>
            <a:r>
              <a:rPr lang="ar-SY" sz="1600" dirty="0">
                <a:latin typeface="Dubai" panose="020B0503030403030204" pitchFamily="34" charset="-78"/>
                <a:cs typeface="Dubai" panose="020B0503030403030204" pitchFamily="34" charset="-78"/>
              </a:rPr>
              <a:t>سياق المهمة المطلوبة</a:t>
            </a:r>
          </a:p>
          <a:p>
            <a:pPr marL="285750" indent="-285750" algn="r" rtl="1">
              <a:buFont typeface="Arial" panose="020B0604020202020204" pitchFamily="34" charset="0"/>
              <a:buChar char="•"/>
            </a:pPr>
            <a:r>
              <a:rPr lang="ar-SY" sz="1600" dirty="0">
                <a:latin typeface="Dubai" panose="020B0503030403030204" pitchFamily="34" charset="-78"/>
                <a:cs typeface="Dubai" panose="020B0503030403030204" pitchFamily="34" charset="-78"/>
              </a:rPr>
              <a:t>تنسيق الخرج المطلوب</a:t>
            </a:r>
            <a:endParaRPr lang="en-US" sz="1600" dirty="0">
              <a:latin typeface="Dubai" panose="020B0503030403030204" pitchFamily="34" charset="-78"/>
              <a:cs typeface="Dubai" panose="020B0503030403030204" pitchFamily="34" charset="-78"/>
            </a:endParaRPr>
          </a:p>
          <a:p>
            <a:pPr marL="285750" indent="-285750" algn="r" rtl="1">
              <a:buFont typeface="Arial" panose="020B0604020202020204" pitchFamily="34" charset="0"/>
              <a:buChar char="•"/>
            </a:pPr>
            <a:r>
              <a:rPr lang="ar-SY" sz="1600" dirty="0">
                <a:latin typeface="Dubai" panose="020B0503030403030204" pitchFamily="34" charset="-78"/>
                <a:cs typeface="Dubai" panose="020B0503030403030204" pitchFamily="34" charset="-78"/>
              </a:rPr>
              <a:t>أمثلة</a:t>
            </a:r>
            <a:endParaRPr lang="en-US" sz="1600"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2787379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5" name="TextBox 4">
            <a:extLst>
              <a:ext uri="{FF2B5EF4-FFF2-40B4-BE49-F238E27FC236}">
                <a16:creationId xmlns:a16="http://schemas.microsoft.com/office/drawing/2014/main" id="{6967B2CA-6546-2F54-28D6-A552A0DF5262}"/>
              </a:ext>
            </a:extLst>
          </p:cNvPr>
          <p:cNvSpPr txBox="1"/>
          <p:nvPr/>
        </p:nvSpPr>
        <p:spPr>
          <a:xfrm>
            <a:off x="885936" y="1829853"/>
            <a:ext cx="7371927" cy="619272"/>
          </a:xfrm>
          <a:prstGeom prst="rect">
            <a:avLst/>
          </a:prstGeom>
          <a:noFill/>
        </p:spPr>
        <p:txBody>
          <a:bodyPr wrap="square">
            <a:spAutoFit/>
          </a:bodyPr>
          <a:lstStyle/>
          <a:p>
            <a:pPr marL="342900" marR="0" lvl="0" indent="-342900" algn="just" rtl="1">
              <a:lnSpc>
                <a:spcPct val="107000"/>
              </a:lnSpc>
              <a:spcBef>
                <a:spcPts val="0"/>
              </a:spcBef>
              <a:spcAft>
                <a:spcPts val="800"/>
              </a:spcAft>
              <a:buFont typeface="Symbol" panose="05050102010706020507" pitchFamily="18" charset="2"/>
              <a:buChar char=""/>
            </a:pPr>
            <a:r>
              <a:rPr lang="ar-SY" sz="1600" kern="100" dirty="0">
                <a:effectLst/>
                <a:latin typeface="Dubai" panose="020B0503030403030204" pitchFamily="34" charset="-78"/>
                <a:ea typeface="Calibri" panose="020F0502020204030204" pitchFamily="34" charset="0"/>
                <a:cs typeface="Dubai" panose="020B0503030403030204" pitchFamily="34" charset="-78"/>
              </a:rPr>
              <a:t>تم التركيز على الأبحاث الحديثة التي تستخدم </a:t>
            </a:r>
            <a:r>
              <a:rPr lang="en-US" sz="1600" kern="100" dirty="0">
                <a:effectLst/>
                <a:latin typeface="Dubai" panose="020B0503030403030204" pitchFamily="34" charset="-78"/>
                <a:ea typeface="Calibri" panose="020F0502020204030204" pitchFamily="34" charset="0"/>
                <a:cs typeface="Dubai" panose="020B0503030403030204" pitchFamily="34" charset="-78"/>
              </a:rPr>
              <a:t>(LLMs)</a:t>
            </a:r>
            <a:r>
              <a:rPr lang="ar-SY" sz="1600" kern="100" dirty="0">
                <a:effectLst/>
                <a:latin typeface="Dubai" panose="020B0503030403030204" pitchFamily="34" charset="-78"/>
                <a:ea typeface="Calibri" panose="020F0502020204030204" pitchFamily="34" charset="0"/>
                <a:cs typeface="Dubai" panose="020B0503030403030204" pitchFamily="34" charset="-78"/>
              </a:rPr>
              <a:t>، بدون التركيز على المنهجيات التي تعتمد على المعالجات التقليدية للنصوص </a:t>
            </a:r>
            <a:r>
              <a:rPr lang="en-US" sz="1600" kern="100" dirty="0">
                <a:effectLst/>
                <a:latin typeface="Dubai" panose="020B0503030403030204" pitchFamily="34" charset="-78"/>
                <a:ea typeface="Calibri" panose="020F0502020204030204" pitchFamily="34" charset="0"/>
                <a:cs typeface="Dubai" panose="020B0503030403030204" pitchFamily="34" charset="-78"/>
              </a:rPr>
              <a:t>(NLP)</a:t>
            </a:r>
            <a:r>
              <a:rPr lang="ar-SY" sz="1600" kern="100" dirty="0">
                <a:effectLst/>
                <a:latin typeface="Dubai" panose="020B0503030403030204" pitchFamily="34" charset="-78"/>
                <a:ea typeface="Calibri" panose="020F0502020204030204" pitchFamily="34" charset="0"/>
                <a:cs typeface="Dubai" panose="020B0503030403030204" pitchFamily="34" charset="-78"/>
              </a:rPr>
              <a:t>.</a:t>
            </a:r>
            <a:endParaRPr lang="en-US" sz="1600" dirty="0"/>
          </a:p>
        </p:txBody>
      </p:sp>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800" y="383175"/>
            <a:ext cx="7708200" cy="10047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الدراسة المرجعيّة</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المنهجيّات المتبعة ضمن الأبحاث</a:t>
            </a:r>
            <a:endParaRPr lang="ar-SY" sz="200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6DEB6972-123B-9336-57A7-EF7FACCAD402}"/>
              </a:ext>
            </a:extLst>
          </p:cNvPr>
          <p:cNvSpPr txBox="1"/>
          <p:nvPr/>
        </p:nvSpPr>
        <p:spPr>
          <a:xfrm>
            <a:off x="8557260" y="4826028"/>
            <a:ext cx="586740" cy="307777"/>
          </a:xfrm>
          <a:prstGeom prst="rect">
            <a:avLst/>
          </a:prstGeom>
          <a:noFill/>
        </p:spPr>
        <p:txBody>
          <a:bodyPr wrap="square" rtlCol="0">
            <a:spAutoFit/>
          </a:bodyPr>
          <a:lstStyle/>
          <a:p>
            <a:r>
              <a:rPr lang="en-US" b="1" dirty="0"/>
              <a:t>5/41</a:t>
            </a:r>
          </a:p>
        </p:txBody>
      </p:sp>
      <p:sp>
        <p:nvSpPr>
          <p:cNvPr id="4" name="Rectangle 3">
            <a:extLst>
              <a:ext uri="{FF2B5EF4-FFF2-40B4-BE49-F238E27FC236}">
                <a16:creationId xmlns:a16="http://schemas.microsoft.com/office/drawing/2014/main" id="{CD47A4B5-5FCB-1009-B06D-806C47E4BB54}"/>
              </a:ext>
            </a:extLst>
          </p:cNvPr>
          <p:cNvSpPr/>
          <p:nvPr/>
        </p:nvSpPr>
        <p:spPr>
          <a:xfrm>
            <a:off x="1289957" y="3496279"/>
            <a:ext cx="2603905" cy="8961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dirty="0">
                <a:solidFill>
                  <a:schemeClr val="tx1"/>
                </a:solidFill>
                <a:latin typeface="Dubai" panose="020B0503030403030204" pitchFamily="34" charset="-78"/>
                <a:cs typeface="Dubai" panose="020B0503030403030204" pitchFamily="34" charset="-78"/>
              </a:rPr>
              <a:t>توليد تمثيل وسيط ثم بناء المخطط بالاستفادة منه</a:t>
            </a:r>
          </a:p>
        </p:txBody>
      </p:sp>
      <p:sp>
        <p:nvSpPr>
          <p:cNvPr id="7" name="Rectangle 6">
            <a:extLst>
              <a:ext uri="{FF2B5EF4-FFF2-40B4-BE49-F238E27FC236}">
                <a16:creationId xmlns:a16="http://schemas.microsoft.com/office/drawing/2014/main" id="{A653724D-13C8-DB00-361A-449A33E9FF49}"/>
              </a:ext>
            </a:extLst>
          </p:cNvPr>
          <p:cNvSpPr/>
          <p:nvPr/>
        </p:nvSpPr>
        <p:spPr>
          <a:xfrm>
            <a:off x="5167993" y="3496279"/>
            <a:ext cx="2506436" cy="8961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dirty="0">
                <a:solidFill>
                  <a:schemeClr val="tx1"/>
                </a:solidFill>
                <a:latin typeface="Dubai" panose="020B0503030403030204" pitchFamily="34" charset="-78"/>
                <a:cs typeface="Dubai" panose="020B0503030403030204" pitchFamily="34" charset="-78"/>
              </a:rPr>
              <a:t>توليد مباشر باستخدام أمر وحيد</a:t>
            </a:r>
          </a:p>
        </p:txBody>
      </p:sp>
      <p:sp>
        <p:nvSpPr>
          <p:cNvPr id="8" name="Rectangle 7">
            <a:extLst>
              <a:ext uri="{FF2B5EF4-FFF2-40B4-BE49-F238E27FC236}">
                <a16:creationId xmlns:a16="http://schemas.microsoft.com/office/drawing/2014/main" id="{378A9FDB-29EA-BFB7-9D39-F933AD7DC175}"/>
              </a:ext>
            </a:extLst>
          </p:cNvPr>
          <p:cNvSpPr/>
          <p:nvPr/>
        </p:nvSpPr>
        <p:spPr>
          <a:xfrm>
            <a:off x="3714850" y="2571750"/>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dirty="0">
                <a:solidFill>
                  <a:schemeClr val="tx1"/>
                </a:solidFill>
                <a:latin typeface="Dubai" panose="020B0503030403030204" pitchFamily="34" charset="-78"/>
                <a:cs typeface="Dubai" panose="020B0503030403030204" pitchFamily="34" charset="-78"/>
              </a:rPr>
              <a:t>منهجيات التوليد</a:t>
            </a:r>
          </a:p>
        </p:txBody>
      </p:sp>
      <p:cxnSp>
        <p:nvCxnSpPr>
          <p:cNvPr id="10" name="Connector: Elbow 9">
            <a:extLst>
              <a:ext uri="{FF2B5EF4-FFF2-40B4-BE49-F238E27FC236}">
                <a16:creationId xmlns:a16="http://schemas.microsoft.com/office/drawing/2014/main" id="{AE53098C-9DD0-61DA-A860-40BCB6192AF4}"/>
              </a:ext>
            </a:extLst>
          </p:cNvPr>
          <p:cNvCxnSpPr>
            <a:cxnSpLocks/>
            <a:stCxn id="8" idx="2"/>
            <a:endCxn id="4" idx="0"/>
          </p:cNvCxnSpPr>
          <p:nvPr/>
        </p:nvCxnSpPr>
        <p:spPr>
          <a:xfrm rot="5400000">
            <a:off x="3389969" y="2403753"/>
            <a:ext cx="294468" cy="189058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C43208EB-B97C-96BA-7992-D5A75F19662B}"/>
              </a:ext>
            </a:extLst>
          </p:cNvPr>
          <p:cNvCxnSpPr>
            <a:cxnSpLocks/>
            <a:stCxn id="8" idx="2"/>
            <a:endCxn id="7" idx="0"/>
          </p:cNvCxnSpPr>
          <p:nvPr/>
        </p:nvCxnSpPr>
        <p:spPr>
          <a:xfrm rot="16200000" flipH="1">
            <a:off x="5304619" y="2379687"/>
            <a:ext cx="294468" cy="19387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2256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title"/>
          </p:nvPr>
        </p:nvSpPr>
        <p:spPr>
          <a:xfrm>
            <a:off x="3968425" y="2227050"/>
            <a:ext cx="44625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ar-SY" sz="4000" dirty="0">
                <a:latin typeface="Dubai" panose="020B0503030403030204" pitchFamily="34" charset="-78"/>
                <a:cs typeface="Dubai" panose="020B0503030403030204" pitchFamily="34" charset="-78"/>
              </a:rPr>
              <a:t>مقدمة</a:t>
            </a:r>
            <a:endParaRPr sz="4000" dirty="0">
              <a:latin typeface="Dubai" panose="020B0503030403030204" pitchFamily="34" charset="-78"/>
              <a:cs typeface="Dubai" panose="020B0503030403030204" pitchFamily="34" charset="-78"/>
            </a:endParaRPr>
          </a:p>
        </p:txBody>
      </p:sp>
      <p:sp>
        <p:nvSpPr>
          <p:cNvPr id="224" name="Google Shape;224;p34"/>
          <p:cNvSpPr txBox="1">
            <a:spLocks noGrp="1"/>
          </p:cNvSpPr>
          <p:nvPr>
            <p:ph type="title" idx="2"/>
          </p:nvPr>
        </p:nvSpPr>
        <p:spPr>
          <a:xfrm>
            <a:off x="3968350" y="1262325"/>
            <a:ext cx="4462500" cy="11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latin typeface="Dubai" panose="020B0503030403030204" pitchFamily="34" charset="-78"/>
                <a:cs typeface="Dubai" panose="020B0503030403030204" pitchFamily="34" charset="-78"/>
              </a:rPr>
              <a:t>01</a:t>
            </a:r>
            <a:endParaRPr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1561757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800" y="383175"/>
            <a:ext cx="7708200" cy="10047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الدراسة المرجعيّة</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توليد مباشر باستخدام أمر وحيد</a:t>
            </a:r>
            <a:endParaRPr lang="ar-SY" sz="200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6DEB6972-123B-9336-57A7-EF7FACCAD402}"/>
              </a:ext>
            </a:extLst>
          </p:cNvPr>
          <p:cNvSpPr txBox="1"/>
          <p:nvPr/>
        </p:nvSpPr>
        <p:spPr>
          <a:xfrm>
            <a:off x="8557260" y="4826028"/>
            <a:ext cx="586740" cy="307777"/>
          </a:xfrm>
          <a:prstGeom prst="rect">
            <a:avLst/>
          </a:prstGeom>
          <a:noFill/>
        </p:spPr>
        <p:txBody>
          <a:bodyPr wrap="square" rtlCol="0">
            <a:spAutoFit/>
          </a:bodyPr>
          <a:lstStyle/>
          <a:p>
            <a:r>
              <a:rPr lang="en-US" b="1" dirty="0"/>
              <a:t>5/41</a:t>
            </a:r>
          </a:p>
        </p:txBody>
      </p:sp>
      <p:sp>
        <p:nvSpPr>
          <p:cNvPr id="3" name="TextBox 2">
            <a:extLst>
              <a:ext uri="{FF2B5EF4-FFF2-40B4-BE49-F238E27FC236}">
                <a16:creationId xmlns:a16="http://schemas.microsoft.com/office/drawing/2014/main" id="{18CD34F9-2C24-1BAE-CE1D-972B6F3D6D45}"/>
              </a:ext>
            </a:extLst>
          </p:cNvPr>
          <p:cNvSpPr txBox="1"/>
          <p:nvPr/>
        </p:nvSpPr>
        <p:spPr>
          <a:xfrm>
            <a:off x="3837124" y="3285564"/>
            <a:ext cx="1624875"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نموذج لغوي كبير</a:t>
            </a:r>
            <a:r>
              <a:rPr lang="en-US" sz="1600" b="1" dirty="0">
                <a:latin typeface="Dubai" panose="020B0503030403030204" pitchFamily="34" charset="-78"/>
                <a:cs typeface="Dubai" panose="020B0503030403030204" pitchFamily="34" charset="-78"/>
              </a:rPr>
              <a:t>(LLM) </a:t>
            </a:r>
          </a:p>
        </p:txBody>
      </p:sp>
      <p:pic>
        <p:nvPicPr>
          <p:cNvPr id="11" name="Picture 10">
            <a:extLst>
              <a:ext uri="{FF2B5EF4-FFF2-40B4-BE49-F238E27FC236}">
                <a16:creationId xmlns:a16="http://schemas.microsoft.com/office/drawing/2014/main" id="{2789079B-8A1D-E97B-49A2-4093903A1875}"/>
              </a:ext>
            </a:extLst>
          </p:cNvPr>
          <p:cNvPicPr>
            <a:picLocks noChangeAspect="1"/>
          </p:cNvPicPr>
          <p:nvPr/>
        </p:nvPicPr>
        <p:blipFill>
          <a:blip r:embed="rId3"/>
          <a:stretch>
            <a:fillRect/>
          </a:stretch>
        </p:blipFill>
        <p:spPr>
          <a:xfrm>
            <a:off x="3992336" y="1799664"/>
            <a:ext cx="1314450" cy="1485900"/>
          </a:xfrm>
          <a:prstGeom prst="rect">
            <a:avLst/>
          </a:prstGeom>
        </p:spPr>
      </p:pic>
      <p:pic>
        <p:nvPicPr>
          <p:cNvPr id="14" name="Picture 13">
            <a:extLst>
              <a:ext uri="{FF2B5EF4-FFF2-40B4-BE49-F238E27FC236}">
                <a16:creationId xmlns:a16="http://schemas.microsoft.com/office/drawing/2014/main" id="{28C514E5-8ED3-2560-107D-E72B5A79F8A9}"/>
              </a:ext>
            </a:extLst>
          </p:cNvPr>
          <p:cNvPicPr>
            <a:picLocks noChangeAspect="1"/>
          </p:cNvPicPr>
          <p:nvPr/>
        </p:nvPicPr>
        <p:blipFill>
          <a:blip r:embed="rId4"/>
          <a:stretch>
            <a:fillRect/>
          </a:stretch>
        </p:blipFill>
        <p:spPr>
          <a:xfrm>
            <a:off x="1634002" y="1472625"/>
            <a:ext cx="1099125" cy="1099125"/>
          </a:xfrm>
          <a:prstGeom prst="rect">
            <a:avLst/>
          </a:prstGeom>
        </p:spPr>
      </p:pic>
      <p:sp>
        <p:nvSpPr>
          <p:cNvPr id="15" name="TextBox 14">
            <a:extLst>
              <a:ext uri="{FF2B5EF4-FFF2-40B4-BE49-F238E27FC236}">
                <a16:creationId xmlns:a16="http://schemas.microsoft.com/office/drawing/2014/main" id="{0BF2C7FE-BCFB-9C7A-25BE-4B18E6E5E303}"/>
              </a:ext>
            </a:extLst>
          </p:cNvPr>
          <p:cNvSpPr txBox="1"/>
          <p:nvPr/>
        </p:nvSpPr>
        <p:spPr>
          <a:xfrm>
            <a:off x="1462245" y="2502205"/>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أمر</a:t>
            </a:r>
            <a:endParaRPr lang="en-US" sz="1600" b="1" dirty="0">
              <a:latin typeface="Dubai" panose="020B0503030403030204" pitchFamily="34" charset="-78"/>
              <a:cs typeface="Dubai" panose="020B0503030403030204" pitchFamily="34" charset="-78"/>
            </a:endParaRPr>
          </a:p>
        </p:txBody>
      </p:sp>
      <p:pic>
        <p:nvPicPr>
          <p:cNvPr id="16" name="Picture 15">
            <a:extLst>
              <a:ext uri="{FF2B5EF4-FFF2-40B4-BE49-F238E27FC236}">
                <a16:creationId xmlns:a16="http://schemas.microsoft.com/office/drawing/2014/main" id="{520D2DEE-91D6-102B-357F-426C3FFCCB7A}"/>
              </a:ext>
            </a:extLst>
          </p:cNvPr>
          <p:cNvPicPr>
            <a:picLocks noChangeAspect="1"/>
          </p:cNvPicPr>
          <p:nvPr/>
        </p:nvPicPr>
        <p:blipFill>
          <a:blip r:embed="rId4"/>
          <a:stretch>
            <a:fillRect/>
          </a:stretch>
        </p:blipFill>
        <p:spPr>
          <a:xfrm>
            <a:off x="1634002" y="2840759"/>
            <a:ext cx="1099125" cy="1099125"/>
          </a:xfrm>
          <a:prstGeom prst="rect">
            <a:avLst/>
          </a:prstGeom>
        </p:spPr>
      </p:pic>
      <p:sp>
        <p:nvSpPr>
          <p:cNvPr id="17" name="TextBox 16">
            <a:extLst>
              <a:ext uri="{FF2B5EF4-FFF2-40B4-BE49-F238E27FC236}">
                <a16:creationId xmlns:a16="http://schemas.microsoft.com/office/drawing/2014/main" id="{781339CC-2292-BB80-A5FA-C67A4A37E50D}"/>
              </a:ext>
            </a:extLst>
          </p:cNvPr>
          <p:cNvSpPr txBox="1"/>
          <p:nvPr/>
        </p:nvSpPr>
        <p:spPr>
          <a:xfrm>
            <a:off x="1462245" y="3870339"/>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التوصيف النصي للعملية</a:t>
            </a:r>
            <a:endParaRPr lang="en-US" sz="1600" b="1" dirty="0">
              <a:latin typeface="Dubai" panose="020B0503030403030204" pitchFamily="34" charset="-78"/>
              <a:cs typeface="Dubai" panose="020B0503030403030204" pitchFamily="34" charset="-78"/>
            </a:endParaRPr>
          </a:p>
        </p:txBody>
      </p:sp>
      <p:pic>
        <p:nvPicPr>
          <p:cNvPr id="18" name="Picture 17">
            <a:extLst>
              <a:ext uri="{FF2B5EF4-FFF2-40B4-BE49-F238E27FC236}">
                <a16:creationId xmlns:a16="http://schemas.microsoft.com/office/drawing/2014/main" id="{904E251E-D53C-7FB2-4CF6-CC9AB41D5CC1}"/>
              </a:ext>
            </a:extLst>
          </p:cNvPr>
          <p:cNvPicPr>
            <a:picLocks noChangeAspect="1"/>
          </p:cNvPicPr>
          <p:nvPr/>
        </p:nvPicPr>
        <p:blipFill>
          <a:blip r:embed="rId4"/>
          <a:stretch>
            <a:fillRect/>
          </a:stretch>
        </p:blipFill>
        <p:spPr>
          <a:xfrm>
            <a:off x="6892965" y="2022187"/>
            <a:ext cx="1099125" cy="1099125"/>
          </a:xfrm>
          <a:prstGeom prst="rect">
            <a:avLst/>
          </a:prstGeom>
        </p:spPr>
      </p:pic>
      <p:sp>
        <p:nvSpPr>
          <p:cNvPr id="19" name="TextBox 18">
            <a:extLst>
              <a:ext uri="{FF2B5EF4-FFF2-40B4-BE49-F238E27FC236}">
                <a16:creationId xmlns:a16="http://schemas.microsoft.com/office/drawing/2014/main" id="{58981F61-356F-F50D-F28F-2BFC316116E7}"/>
              </a:ext>
            </a:extLst>
          </p:cNvPr>
          <p:cNvSpPr txBox="1"/>
          <p:nvPr/>
        </p:nvSpPr>
        <p:spPr>
          <a:xfrm>
            <a:off x="6721208" y="3035439"/>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المخطط بتنسيق</a:t>
            </a:r>
            <a:endParaRPr lang="en-US" sz="1600" b="1" dirty="0">
              <a:latin typeface="Dubai" panose="020B0503030403030204" pitchFamily="34" charset="-78"/>
              <a:cs typeface="Dubai" panose="020B0503030403030204" pitchFamily="34" charset="-78"/>
            </a:endParaRPr>
          </a:p>
          <a:p>
            <a:pPr algn="ctr" rtl="1"/>
            <a:r>
              <a:rPr lang="en-US" sz="1600" b="1" dirty="0">
                <a:latin typeface="Dubai" panose="020B0503030403030204" pitchFamily="34" charset="-78"/>
                <a:cs typeface="Dubai" panose="020B0503030403030204" pitchFamily="34" charset="-78"/>
              </a:rPr>
              <a:t>(Json/XML)</a:t>
            </a:r>
          </a:p>
        </p:txBody>
      </p:sp>
      <p:sp>
        <p:nvSpPr>
          <p:cNvPr id="20" name="Arrow: Right 19">
            <a:extLst>
              <a:ext uri="{FF2B5EF4-FFF2-40B4-BE49-F238E27FC236}">
                <a16:creationId xmlns:a16="http://schemas.microsoft.com/office/drawing/2014/main" id="{8A9A022A-E030-DB87-BB5F-6045A95FE5B1}"/>
              </a:ext>
            </a:extLst>
          </p:cNvPr>
          <p:cNvSpPr/>
          <p:nvPr/>
        </p:nvSpPr>
        <p:spPr>
          <a:xfrm rot="1635189">
            <a:off x="2867569" y="2207206"/>
            <a:ext cx="990323" cy="259080"/>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4F28D475-1C46-B8D8-F63C-4396308F26DD}"/>
              </a:ext>
            </a:extLst>
          </p:cNvPr>
          <p:cNvSpPr/>
          <p:nvPr/>
        </p:nvSpPr>
        <p:spPr>
          <a:xfrm rot="20046276">
            <a:off x="2774899" y="3195347"/>
            <a:ext cx="990323" cy="259080"/>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65995392-36CA-1767-360C-CEAA6B4EA4FD}"/>
              </a:ext>
            </a:extLst>
          </p:cNvPr>
          <p:cNvSpPr/>
          <p:nvPr/>
        </p:nvSpPr>
        <p:spPr>
          <a:xfrm>
            <a:off x="5263481" y="2711218"/>
            <a:ext cx="1457727"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721FA8C-B3EF-C864-F92E-EB4342275C1B}"/>
              </a:ext>
            </a:extLst>
          </p:cNvPr>
          <p:cNvSpPr txBox="1"/>
          <p:nvPr/>
        </p:nvSpPr>
        <p:spPr>
          <a:xfrm>
            <a:off x="5210777" y="2402472"/>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يولد</a:t>
            </a:r>
            <a:endParaRPr lang="en-US" sz="1600" b="1" dirty="0">
              <a:latin typeface="Dubai" panose="020B0503030403030204" pitchFamily="34" charset="-78"/>
              <a:cs typeface="Dubai" panose="020B0503030403030204" pitchFamily="34" charset="-78"/>
            </a:endParaRPr>
          </a:p>
        </p:txBody>
      </p:sp>
      <p:sp>
        <p:nvSpPr>
          <p:cNvPr id="24" name="TextBox 23">
            <a:extLst>
              <a:ext uri="{FF2B5EF4-FFF2-40B4-BE49-F238E27FC236}">
                <a16:creationId xmlns:a16="http://schemas.microsoft.com/office/drawing/2014/main" id="{D64B4E1F-ED03-4402-B6B4-E6679FCE9565}"/>
              </a:ext>
            </a:extLst>
          </p:cNvPr>
          <p:cNvSpPr txBox="1"/>
          <p:nvPr/>
        </p:nvSpPr>
        <p:spPr>
          <a:xfrm rot="1679611">
            <a:off x="2658772" y="1871183"/>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دخل</a:t>
            </a:r>
            <a:endParaRPr lang="en-US" sz="1600" b="1" dirty="0">
              <a:latin typeface="Dubai" panose="020B0503030403030204" pitchFamily="34" charset="-78"/>
              <a:cs typeface="Dubai" panose="020B0503030403030204" pitchFamily="34" charset="-78"/>
            </a:endParaRPr>
          </a:p>
        </p:txBody>
      </p:sp>
      <p:sp>
        <p:nvSpPr>
          <p:cNvPr id="25" name="TextBox 24">
            <a:extLst>
              <a:ext uri="{FF2B5EF4-FFF2-40B4-BE49-F238E27FC236}">
                <a16:creationId xmlns:a16="http://schemas.microsoft.com/office/drawing/2014/main" id="{ED7FA94E-2F85-3F19-004B-6845BB42FFF6}"/>
              </a:ext>
            </a:extLst>
          </p:cNvPr>
          <p:cNvSpPr txBox="1"/>
          <p:nvPr/>
        </p:nvSpPr>
        <p:spPr>
          <a:xfrm rot="19985176">
            <a:off x="2381706" y="2940491"/>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دخل</a:t>
            </a:r>
            <a:endParaRPr lang="en-US" sz="1600" b="1"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2272931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800" y="383175"/>
            <a:ext cx="7708200" cy="10047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الدراسة المرجعيّة</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توليد تمثيل وسيط (تمثيل بطريقة ما)</a:t>
            </a:r>
            <a:endParaRPr lang="ar-SY" sz="200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6DEB6972-123B-9336-57A7-EF7FACCAD402}"/>
              </a:ext>
            </a:extLst>
          </p:cNvPr>
          <p:cNvSpPr txBox="1"/>
          <p:nvPr/>
        </p:nvSpPr>
        <p:spPr>
          <a:xfrm>
            <a:off x="8557260" y="4826028"/>
            <a:ext cx="586740" cy="307777"/>
          </a:xfrm>
          <a:prstGeom prst="rect">
            <a:avLst/>
          </a:prstGeom>
          <a:noFill/>
        </p:spPr>
        <p:txBody>
          <a:bodyPr wrap="square" rtlCol="0">
            <a:spAutoFit/>
          </a:bodyPr>
          <a:lstStyle/>
          <a:p>
            <a:r>
              <a:rPr lang="en-US" b="1" dirty="0"/>
              <a:t>5/41</a:t>
            </a:r>
          </a:p>
        </p:txBody>
      </p:sp>
      <p:sp>
        <p:nvSpPr>
          <p:cNvPr id="3" name="TextBox 2">
            <a:extLst>
              <a:ext uri="{FF2B5EF4-FFF2-40B4-BE49-F238E27FC236}">
                <a16:creationId xmlns:a16="http://schemas.microsoft.com/office/drawing/2014/main" id="{18CD34F9-2C24-1BAE-CE1D-972B6F3D6D45}"/>
              </a:ext>
            </a:extLst>
          </p:cNvPr>
          <p:cNvSpPr txBox="1"/>
          <p:nvPr/>
        </p:nvSpPr>
        <p:spPr>
          <a:xfrm>
            <a:off x="2881906" y="3285564"/>
            <a:ext cx="1624875"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نموذج لغوي كبير</a:t>
            </a:r>
            <a:r>
              <a:rPr lang="en-US" sz="1600" b="1" dirty="0">
                <a:latin typeface="Dubai" panose="020B0503030403030204" pitchFamily="34" charset="-78"/>
                <a:cs typeface="Dubai" panose="020B0503030403030204" pitchFamily="34" charset="-78"/>
              </a:rPr>
              <a:t>(LLM) </a:t>
            </a:r>
          </a:p>
        </p:txBody>
      </p:sp>
      <p:pic>
        <p:nvPicPr>
          <p:cNvPr id="11" name="Picture 10">
            <a:extLst>
              <a:ext uri="{FF2B5EF4-FFF2-40B4-BE49-F238E27FC236}">
                <a16:creationId xmlns:a16="http://schemas.microsoft.com/office/drawing/2014/main" id="{2789079B-8A1D-E97B-49A2-4093903A1875}"/>
              </a:ext>
            </a:extLst>
          </p:cNvPr>
          <p:cNvPicPr>
            <a:picLocks noChangeAspect="1"/>
          </p:cNvPicPr>
          <p:nvPr/>
        </p:nvPicPr>
        <p:blipFill>
          <a:blip r:embed="rId3"/>
          <a:stretch>
            <a:fillRect/>
          </a:stretch>
        </p:blipFill>
        <p:spPr>
          <a:xfrm>
            <a:off x="3037118" y="1799664"/>
            <a:ext cx="1314450" cy="1485900"/>
          </a:xfrm>
          <a:prstGeom prst="rect">
            <a:avLst/>
          </a:prstGeom>
        </p:spPr>
      </p:pic>
      <p:pic>
        <p:nvPicPr>
          <p:cNvPr id="14" name="Picture 13">
            <a:extLst>
              <a:ext uri="{FF2B5EF4-FFF2-40B4-BE49-F238E27FC236}">
                <a16:creationId xmlns:a16="http://schemas.microsoft.com/office/drawing/2014/main" id="{28C514E5-8ED3-2560-107D-E72B5A79F8A9}"/>
              </a:ext>
            </a:extLst>
          </p:cNvPr>
          <p:cNvPicPr>
            <a:picLocks noChangeAspect="1"/>
          </p:cNvPicPr>
          <p:nvPr/>
        </p:nvPicPr>
        <p:blipFill>
          <a:blip r:embed="rId4"/>
          <a:stretch>
            <a:fillRect/>
          </a:stretch>
        </p:blipFill>
        <p:spPr>
          <a:xfrm>
            <a:off x="678784" y="1472625"/>
            <a:ext cx="1099125" cy="1099125"/>
          </a:xfrm>
          <a:prstGeom prst="rect">
            <a:avLst/>
          </a:prstGeom>
        </p:spPr>
      </p:pic>
      <p:sp>
        <p:nvSpPr>
          <p:cNvPr id="15" name="TextBox 14">
            <a:extLst>
              <a:ext uri="{FF2B5EF4-FFF2-40B4-BE49-F238E27FC236}">
                <a16:creationId xmlns:a16="http://schemas.microsoft.com/office/drawing/2014/main" id="{0BF2C7FE-BCFB-9C7A-25BE-4B18E6E5E303}"/>
              </a:ext>
            </a:extLst>
          </p:cNvPr>
          <p:cNvSpPr txBox="1"/>
          <p:nvPr/>
        </p:nvSpPr>
        <p:spPr>
          <a:xfrm>
            <a:off x="507027" y="2502205"/>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أمر</a:t>
            </a:r>
            <a:endParaRPr lang="en-US" sz="1600" b="1" dirty="0">
              <a:latin typeface="Dubai" panose="020B0503030403030204" pitchFamily="34" charset="-78"/>
              <a:cs typeface="Dubai" panose="020B0503030403030204" pitchFamily="34" charset="-78"/>
            </a:endParaRPr>
          </a:p>
        </p:txBody>
      </p:sp>
      <p:pic>
        <p:nvPicPr>
          <p:cNvPr id="16" name="Picture 15">
            <a:extLst>
              <a:ext uri="{FF2B5EF4-FFF2-40B4-BE49-F238E27FC236}">
                <a16:creationId xmlns:a16="http://schemas.microsoft.com/office/drawing/2014/main" id="{520D2DEE-91D6-102B-357F-426C3FFCCB7A}"/>
              </a:ext>
            </a:extLst>
          </p:cNvPr>
          <p:cNvPicPr>
            <a:picLocks noChangeAspect="1"/>
          </p:cNvPicPr>
          <p:nvPr/>
        </p:nvPicPr>
        <p:blipFill>
          <a:blip r:embed="rId4"/>
          <a:stretch>
            <a:fillRect/>
          </a:stretch>
        </p:blipFill>
        <p:spPr>
          <a:xfrm>
            <a:off x="678784" y="2840759"/>
            <a:ext cx="1099125" cy="1099125"/>
          </a:xfrm>
          <a:prstGeom prst="rect">
            <a:avLst/>
          </a:prstGeom>
        </p:spPr>
      </p:pic>
      <p:sp>
        <p:nvSpPr>
          <p:cNvPr id="17" name="TextBox 16">
            <a:extLst>
              <a:ext uri="{FF2B5EF4-FFF2-40B4-BE49-F238E27FC236}">
                <a16:creationId xmlns:a16="http://schemas.microsoft.com/office/drawing/2014/main" id="{781339CC-2292-BB80-A5FA-C67A4A37E50D}"/>
              </a:ext>
            </a:extLst>
          </p:cNvPr>
          <p:cNvSpPr txBox="1"/>
          <p:nvPr/>
        </p:nvSpPr>
        <p:spPr>
          <a:xfrm>
            <a:off x="507027" y="3870339"/>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التوصيف النصي للعملية</a:t>
            </a:r>
            <a:endParaRPr lang="en-US" sz="1600" b="1" dirty="0">
              <a:latin typeface="Dubai" panose="020B0503030403030204" pitchFamily="34" charset="-78"/>
              <a:cs typeface="Dubai" panose="020B0503030403030204" pitchFamily="34" charset="-78"/>
            </a:endParaRPr>
          </a:p>
        </p:txBody>
      </p:sp>
      <p:pic>
        <p:nvPicPr>
          <p:cNvPr id="18" name="Picture 17">
            <a:extLst>
              <a:ext uri="{FF2B5EF4-FFF2-40B4-BE49-F238E27FC236}">
                <a16:creationId xmlns:a16="http://schemas.microsoft.com/office/drawing/2014/main" id="{904E251E-D53C-7FB2-4CF6-CC9AB41D5CC1}"/>
              </a:ext>
            </a:extLst>
          </p:cNvPr>
          <p:cNvPicPr>
            <a:picLocks noChangeAspect="1"/>
          </p:cNvPicPr>
          <p:nvPr/>
        </p:nvPicPr>
        <p:blipFill>
          <a:blip r:embed="rId4"/>
          <a:stretch>
            <a:fillRect/>
          </a:stretch>
        </p:blipFill>
        <p:spPr>
          <a:xfrm>
            <a:off x="7611425" y="1993434"/>
            <a:ext cx="1099125" cy="1099125"/>
          </a:xfrm>
          <a:prstGeom prst="rect">
            <a:avLst/>
          </a:prstGeom>
        </p:spPr>
      </p:pic>
      <p:sp>
        <p:nvSpPr>
          <p:cNvPr id="19" name="TextBox 18">
            <a:extLst>
              <a:ext uri="{FF2B5EF4-FFF2-40B4-BE49-F238E27FC236}">
                <a16:creationId xmlns:a16="http://schemas.microsoft.com/office/drawing/2014/main" id="{58981F61-356F-F50D-F28F-2BFC316116E7}"/>
              </a:ext>
            </a:extLst>
          </p:cNvPr>
          <p:cNvSpPr txBox="1"/>
          <p:nvPr/>
        </p:nvSpPr>
        <p:spPr>
          <a:xfrm>
            <a:off x="7439668" y="3006686"/>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المخطط بتنسيق</a:t>
            </a:r>
            <a:endParaRPr lang="en-US" sz="1600" b="1" dirty="0">
              <a:latin typeface="Dubai" panose="020B0503030403030204" pitchFamily="34" charset="-78"/>
              <a:cs typeface="Dubai" panose="020B0503030403030204" pitchFamily="34" charset="-78"/>
            </a:endParaRPr>
          </a:p>
          <a:p>
            <a:pPr algn="ctr" rtl="1"/>
            <a:r>
              <a:rPr lang="en-US" sz="1600" b="1" dirty="0">
                <a:latin typeface="Dubai" panose="020B0503030403030204" pitchFamily="34" charset="-78"/>
                <a:cs typeface="Dubai" panose="020B0503030403030204" pitchFamily="34" charset="-78"/>
              </a:rPr>
              <a:t>(Json/XML)</a:t>
            </a:r>
          </a:p>
        </p:txBody>
      </p:sp>
      <p:sp>
        <p:nvSpPr>
          <p:cNvPr id="20" name="Arrow: Right 19">
            <a:extLst>
              <a:ext uri="{FF2B5EF4-FFF2-40B4-BE49-F238E27FC236}">
                <a16:creationId xmlns:a16="http://schemas.microsoft.com/office/drawing/2014/main" id="{8A9A022A-E030-DB87-BB5F-6045A95FE5B1}"/>
              </a:ext>
            </a:extLst>
          </p:cNvPr>
          <p:cNvSpPr/>
          <p:nvPr/>
        </p:nvSpPr>
        <p:spPr>
          <a:xfrm rot="1635189">
            <a:off x="1912351" y="2207206"/>
            <a:ext cx="990323" cy="259080"/>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4F28D475-1C46-B8D8-F63C-4396308F26DD}"/>
              </a:ext>
            </a:extLst>
          </p:cNvPr>
          <p:cNvSpPr/>
          <p:nvPr/>
        </p:nvSpPr>
        <p:spPr>
          <a:xfrm rot="20046276">
            <a:off x="1819681" y="3195347"/>
            <a:ext cx="990323" cy="259080"/>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65995392-36CA-1767-360C-CEAA6B4EA4FD}"/>
              </a:ext>
            </a:extLst>
          </p:cNvPr>
          <p:cNvSpPr/>
          <p:nvPr/>
        </p:nvSpPr>
        <p:spPr>
          <a:xfrm>
            <a:off x="4308264" y="2711218"/>
            <a:ext cx="925044"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id="{874C0E8B-42EE-6BAE-41E0-BE0237E4C496}"/>
              </a:ext>
            </a:extLst>
          </p:cNvPr>
          <p:cNvSpPr/>
          <p:nvPr/>
        </p:nvSpPr>
        <p:spPr>
          <a:xfrm>
            <a:off x="6512300" y="2725803"/>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06AE5B7-3BB6-7586-D74F-DCF90D438E29}"/>
              </a:ext>
            </a:extLst>
          </p:cNvPr>
          <p:cNvPicPr>
            <a:picLocks noChangeAspect="1"/>
          </p:cNvPicPr>
          <p:nvPr/>
        </p:nvPicPr>
        <p:blipFill>
          <a:blip r:embed="rId4"/>
          <a:stretch>
            <a:fillRect/>
          </a:stretch>
        </p:blipFill>
        <p:spPr>
          <a:xfrm>
            <a:off x="5252072" y="1993051"/>
            <a:ext cx="1099125" cy="1099125"/>
          </a:xfrm>
          <a:prstGeom prst="rect">
            <a:avLst/>
          </a:prstGeom>
        </p:spPr>
      </p:pic>
      <p:sp>
        <p:nvSpPr>
          <p:cNvPr id="7" name="TextBox 6">
            <a:extLst>
              <a:ext uri="{FF2B5EF4-FFF2-40B4-BE49-F238E27FC236}">
                <a16:creationId xmlns:a16="http://schemas.microsoft.com/office/drawing/2014/main" id="{C6E0F372-714A-2512-6F56-6F585418E4B2}"/>
              </a:ext>
            </a:extLst>
          </p:cNvPr>
          <p:cNvSpPr txBox="1"/>
          <p:nvPr/>
        </p:nvSpPr>
        <p:spPr>
          <a:xfrm>
            <a:off x="5087436" y="3020652"/>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تنسيق بطريقة ما</a:t>
            </a:r>
            <a:endParaRPr lang="en-US" sz="1600" b="1" dirty="0">
              <a:latin typeface="Dubai" panose="020B0503030403030204" pitchFamily="34" charset="-78"/>
              <a:cs typeface="Dubai" panose="020B0503030403030204" pitchFamily="34" charset="-78"/>
            </a:endParaRPr>
          </a:p>
        </p:txBody>
      </p:sp>
      <p:sp>
        <p:nvSpPr>
          <p:cNvPr id="8" name="TextBox 7">
            <a:extLst>
              <a:ext uri="{FF2B5EF4-FFF2-40B4-BE49-F238E27FC236}">
                <a16:creationId xmlns:a16="http://schemas.microsoft.com/office/drawing/2014/main" id="{D8BB7F6C-8681-8B24-4446-EF48DFF224F7}"/>
              </a:ext>
            </a:extLst>
          </p:cNvPr>
          <p:cNvSpPr txBox="1"/>
          <p:nvPr/>
        </p:nvSpPr>
        <p:spPr>
          <a:xfrm rot="1679611">
            <a:off x="1741194" y="1931236"/>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دخل</a:t>
            </a:r>
            <a:endParaRPr lang="en-US" sz="1600" b="1" dirty="0">
              <a:latin typeface="Dubai" panose="020B0503030403030204" pitchFamily="34" charset="-78"/>
              <a:cs typeface="Dubai" panose="020B0503030403030204" pitchFamily="34" charset="-78"/>
            </a:endParaRPr>
          </a:p>
        </p:txBody>
      </p:sp>
      <p:sp>
        <p:nvSpPr>
          <p:cNvPr id="9" name="TextBox 8">
            <a:extLst>
              <a:ext uri="{FF2B5EF4-FFF2-40B4-BE49-F238E27FC236}">
                <a16:creationId xmlns:a16="http://schemas.microsoft.com/office/drawing/2014/main" id="{987855A8-80AE-68F7-EA0E-6A6CB90AE22A}"/>
              </a:ext>
            </a:extLst>
          </p:cNvPr>
          <p:cNvSpPr txBox="1"/>
          <p:nvPr/>
        </p:nvSpPr>
        <p:spPr>
          <a:xfrm rot="19910140">
            <a:off x="1409021" y="2895412"/>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دخل</a:t>
            </a:r>
            <a:endParaRPr lang="en-US" sz="1600" b="1" dirty="0">
              <a:latin typeface="Dubai" panose="020B0503030403030204" pitchFamily="34" charset="-78"/>
              <a:cs typeface="Dubai" panose="020B0503030403030204" pitchFamily="34" charset="-78"/>
            </a:endParaRPr>
          </a:p>
        </p:txBody>
      </p:sp>
      <p:sp>
        <p:nvSpPr>
          <p:cNvPr id="10" name="TextBox 9">
            <a:extLst>
              <a:ext uri="{FF2B5EF4-FFF2-40B4-BE49-F238E27FC236}">
                <a16:creationId xmlns:a16="http://schemas.microsoft.com/office/drawing/2014/main" id="{64103661-11D4-AF84-826A-016545DCABE8}"/>
              </a:ext>
            </a:extLst>
          </p:cNvPr>
          <p:cNvSpPr txBox="1"/>
          <p:nvPr/>
        </p:nvSpPr>
        <p:spPr>
          <a:xfrm>
            <a:off x="3922521" y="2443366"/>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يولد</a:t>
            </a:r>
            <a:endParaRPr lang="en-US" sz="1600" b="1" dirty="0">
              <a:latin typeface="Dubai" panose="020B0503030403030204" pitchFamily="34" charset="-78"/>
              <a:cs typeface="Dubai" panose="020B0503030403030204" pitchFamily="34" charset="-78"/>
            </a:endParaRPr>
          </a:p>
        </p:txBody>
      </p:sp>
      <p:sp>
        <p:nvSpPr>
          <p:cNvPr id="12" name="TextBox 11">
            <a:extLst>
              <a:ext uri="{FF2B5EF4-FFF2-40B4-BE49-F238E27FC236}">
                <a16:creationId xmlns:a16="http://schemas.microsoft.com/office/drawing/2014/main" id="{FF475C93-F164-8360-C628-01C18EAC9337}"/>
              </a:ext>
            </a:extLst>
          </p:cNvPr>
          <p:cNvSpPr txBox="1"/>
          <p:nvPr/>
        </p:nvSpPr>
        <p:spPr>
          <a:xfrm>
            <a:off x="6287714" y="2470653"/>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معالجة</a:t>
            </a:r>
            <a:endParaRPr lang="en-US" sz="1600" b="1"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8341777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800" y="383175"/>
            <a:ext cx="7708200" cy="10047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الدراسة المرجعيّة</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توليد تمثيل وسيط (تمثيل معرف مسبقاً "شكل التنسيق")</a:t>
            </a:r>
            <a:endParaRPr lang="ar-SY" sz="200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6DEB6972-123B-9336-57A7-EF7FACCAD402}"/>
              </a:ext>
            </a:extLst>
          </p:cNvPr>
          <p:cNvSpPr txBox="1"/>
          <p:nvPr/>
        </p:nvSpPr>
        <p:spPr>
          <a:xfrm>
            <a:off x="8557260" y="4826028"/>
            <a:ext cx="586740" cy="307777"/>
          </a:xfrm>
          <a:prstGeom prst="rect">
            <a:avLst/>
          </a:prstGeom>
          <a:noFill/>
        </p:spPr>
        <p:txBody>
          <a:bodyPr wrap="square" rtlCol="0">
            <a:spAutoFit/>
          </a:bodyPr>
          <a:lstStyle/>
          <a:p>
            <a:r>
              <a:rPr lang="en-US" b="1" dirty="0"/>
              <a:t>5/41</a:t>
            </a:r>
          </a:p>
        </p:txBody>
      </p:sp>
      <p:sp>
        <p:nvSpPr>
          <p:cNvPr id="25" name="TextBox 24">
            <a:extLst>
              <a:ext uri="{FF2B5EF4-FFF2-40B4-BE49-F238E27FC236}">
                <a16:creationId xmlns:a16="http://schemas.microsoft.com/office/drawing/2014/main" id="{5AC45621-3CEB-794A-9AFC-40E2C3FE9B88}"/>
              </a:ext>
            </a:extLst>
          </p:cNvPr>
          <p:cNvSpPr txBox="1"/>
          <p:nvPr/>
        </p:nvSpPr>
        <p:spPr>
          <a:xfrm>
            <a:off x="6433188" y="1925472"/>
            <a:ext cx="1731555" cy="338554"/>
          </a:xfrm>
          <a:prstGeom prst="rect">
            <a:avLst/>
          </a:prstGeom>
          <a:noFill/>
        </p:spPr>
        <p:txBody>
          <a:bodyPr wrap="square" rtlCol="0">
            <a:spAutoFit/>
          </a:bodyPr>
          <a:lstStyle/>
          <a:p>
            <a:pPr algn="r" rtl="1"/>
            <a:r>
              <a:rPr lang="ar-SY" sz="1600" b="1" dirty="0">
                <a:latin typeface="Dubai" panose="020B0503030403030204" pitchFamily="34" charset="-78"/>
                <a:cs typeface="Dubai" panose="020B0503030403030204" pitchFamily="34" charset="-78"/>
              </a:rPr>
              <a:t>المهام</a:t>
            </a:r>
            <a:r>
              <a:rPr lang="ar-SY" sz="1600" dirty="0">
                <a:latin typeface="Dubai" panose="020B0503030403030204" pitchFamily="34" charset="-78"/>
                <a:cs typeface="Dubai" panose="020B0503030403030204" pitchFamily="34" charset="-78"/>
              </a:rPr>
              <a:t>: تمثل بكلمات </a:t>
            </a:r>
            <a:endParaRPr lang="en-US" sz="1600" dirty="0">
              <a:latin typeface="Dubai" panose="020B0503030403030204" pitchFamily="34" charset="-78"/>
              <a:cs typeface="Dubai" panose="020B0503030403030204" pitchFamily="34" charset="-78"/>
            </a:endParaRPr>
          </a:p>
        </p:txBody>
      </p:sp>
      <p:sp>
        <p:nvSpPr>
          <p:cNvPr id="26" name="TextBox 25">
            <a:extLst>
              <a:ext uri="{FF2B5EF4-FFF2-40B4-BE49-F238E27FC236}">
                <a16:creationId xmlns:a16="http://schemas.microsoft.com/office/drawing/2014/main" id="{4342E4F9-9CCC-9B6A-D892-D69066F63838}"/>
              </a:ext>
            </a:extLst>
          </p:cNvPr>
          <p:cNvSpPr txBox="1"/>
          <p:nvPr/>
        </p:nvSpPr>
        <p:spPr>
          <a:xfrm>
            <a:off x="5560511" y="2402473"/>
            <a:ext cx="2662013" cy="338554"/>
          </a:xfrm>
          <a:prstGeom prst="rect">
            <a:avLst/>
          </a:prstGeom>
          <a:noFill/>
        </p:spPr>
        <p:txBody>
          <a:bodyPr wrap="square" rtlCol="0">
            <a:spAutoFit/>
          </a:bodyPr>
          <a:lstStyle/>
          <a:p>
            <a:pPr algn="r" rtl="1"/>
            <a:r>
              <a:rPr lang="ar-SY" sz="1600" b="1" dirty="0">
                <a:latin typeface="Dubai" panose="020B0503030403030204" pitchFamily="34" charset="-78"/>
                <a:cs typeface="Dubai" panose="020B0503030403030204" pitchFamily="34" charset="-78"/>
              </a:rPr>
              <a:t>التدفقات</a:t>
            </a:r>
            <a:r>
              <a:rPr lang="ar-SY" sz="1600" dirty="0">
                <a:latin typeface="Dubai" panose="020B0503030403030204" pitchFamily="34" charset="-78"/>
                <a:cs typeface="Dubai" panose="020B0503030403030204" pitchFamily="34" charset="-78"/>
              </a:rPr>
              <a:t>: تمثل بأسهم </a:t>
            </a:r>
            <a:r>
              <a:rPr lang="en-US" sz="1600" dirty="0">
                <a:latin typeface="Dubai" panose="020B0503030403030204" pitchFamily="34" charset="-78"/>
                <a:cs typeface="Dubai" panose="020B0503030403030204" pitchFamily="34" charset="-78"/>
              </a:rPr>
              <a:t>-&gt;</a:t>
            </a:r>
            <a:r>
              <a:rPr lang="ar-SY" sz="1600" dirty="0">
                <a:latin typeface="Dubai" panose="020B0503030403030204" pitchFamily="34" charset="-78"/>
                <a:cs typeface="Dubai" panose="020B0503030403030204" pitchFamily="34" charset="-78"/>
              </a:rPr>
              <a:t> </a:t>
            </a:r>
            <a:endParaRPr lang="en-US" sz="1600" dirty="0">
              <a:latin typeface="Dubai" panose="020B0503030403030204" pitchFamily="34" charset="-78"/>
              <a:cs typeface="Dubai" panose="020B0503030403030204" pitchFamily="34" charset="-78"/>
            </a:endParaRPr>
          </a:p>
        </p:txBody>
      </p:sp>
      <p:sp>
        <p:nvSpPr>
          <p:cNvPr id="27" name="TextBox 26">
            <a:extLst>
              <a:ext uri="{FF2B5EF4-FFF2-40B4-BE49-F238E27FC236}">
                <a16:creationId xmlns:a16="http://schemas.microsoft.com/office/drawing/2014/main" id="{B0F51C07-73E8-246A-2115-B9157B6BBCB3}"/>
              </a:ext>
            </a:extLst>
          </p:cNvPr>
          <p:cNvSpPr txBox="1"/>
          <p:nvPr/>
        </p:nvSpPr>
        <p:spPr>
          <a:xfrm>
            <a:off x="4245429" y="2876955"/>
            <a:ext cx="3977095" cy="338554"/>
          </a:xfrm>
          <a:prstGeom prst="rect">
            <a:avLst/>
          </a:prstGeom>
          <a:noFill/>
        </p:spPr>
        <p:txBody>
          <a:bodyPr wrap="square" rtlCol="0">
            <a:spAutoFit/>
          </a:bodyPr>
          <a:lstStyle/>
          <a:p>
            <a:pPr algn="r" rtl="1"/>
            <a:r>
              <a:rPr lang="ar-SY" sz="1600" b="1" dirty="0">
                <a:latin typeface="Dubai" panose="020B0503030403030204" pitchFamily="34" charset="-78"/>
                <a:cs typeface="Dubai" panose="020B0503030403030204" pitchFamily="34" charset="-78"/>
              </a:rPr>
              <a:t>البوابات</a:t>
            </a:r>
            <a:r>
              <a:rPr lang="ar-SY" sz="1600" dirty="0">
                <a:latin typeface="Dubai" panose="020B0503030403030204" pitchFamily="34" charset="-78"/>
                <a:cs typeface="Dubai" panose="020B0503030403030204" pitchFamily="34" charset="-78"/>
              </a:rPr>
              <a:t>: تمثل بكلمات </a:t>
            </a:r>
            <a:r>
              <a:rPr lang="en-US" sz="1600" b="1" dirty="0">
                <a:latin typeface="Dubai" panose="020B0503030403030204" pitchFamily="34" charset="-78"/>
                <a:cs typeface="Dubai" panose="020B0503030403030204" pitchFamily="34" charset="-78"/>
              </a:rPr>
              <a:t>XOR, OR, AND</a:t>
            </a:r>
          </a:p>
        </p:txBody>
      </p:sp>
      <p:sp>
        <p:nvSpPr>
          <p:cNvPr id="28" name="TextBox 27">
            <a:extLst>
              <a:ext uri="{FF2B5EF4-FFF2-40B4-BE49-F238E27FC236}">
                <a16:creationId xmlns:a16="http://schemas.microsoft.com/office/drawing/2014/main" id="{A9BD4D0A-3A27-CE96-AB83-7953F895559E}"/>
              </a:ext>
            </a:extLst>
          </p:cNvPr>
          <p:cNvSpPr txBox="1"/>
          <p:nvPr/>
        </p:nvSpPr>
        <p:spPr>
          <a:xfrm>
            <a:off x="4245429" y="3351437"/>
            <a:ext cx="3977095" cy="338554"/>
          </a:xfrm>
          <a:prstGeom prst="rect">
            <a:avLst/>
          </a:prstGeom>
          <a:noFill/>
        </p:spPr>
        <p:txBody>
          <a:bodyPr wrap="square" rtlCol="0">
            <a:spAutoFit/>
          </a:bodyPr>
          <a:lstStyle/>
          <a:p>
            <a:pPr algn="r" rtl="1"/>
            <a:r>
              <a:rPr lang="ar-SY" sz="1600" b="1" dirty="0">
                <a:latin typeface="Dubai" panose="020B0503030403030204" pitchFamily="34" charset="-78"/>
                <a:cs typeface="Dubai" panose="020B0503030403030204" pitchFamily="34" charset="-78"/>
              </a:rPr>
              <a:t>الشروط</a:t>
            </a:r>
            <a:r>
              <a:rPr lang="ar-SY" sz="1600" dirty="0">
                <a:latin typeface="Dubai" panose="020B0503030403030204" pitchFamily="34" charset="-78"/>
                <a:cs typeface="Dubai" panose="020B0503030403030204" pitchFamily="34" charset="-78"/>
              </a:rPr>
              <a:t>: توضح بين قوسين </a:t>
            </a:r>
            <a:r>
              <a:rPr lang="ar-SY" sz="1600" b="1" dirty="0">
                <a:latin typeface="Dubai" panose="020B0503030403030204" pitchFamily="34" charset="-78"/>
                <a:cs typeface="Dubai" panose="020B0503030403030204" pitchFamily="34" charset="-78"/>
              </a:rPr>
              <a:t>(شرط)</a:t>
            </a:r>
            <a:endParaRPr lang="en-US" sz="1600" b="1" dirty="0">
              <a:latin typeface="Dubai" panose="020B0503030403030204" pitchFamily="34" charset="-78"/>
              <a:cs typeface="Dubai" panose="020B0503030403030204" pitchFamily="34" charset="-78"/>
            </a:endParaRPr>
          </a:p>
        </p:txBody>
      </p:sp>
      <p:sp>
        <p:nvSpPr>
          <p:cNvPr id="29" name="TextBox 28">
            <a:extLst>
              <a:ext uri="{FF2B5EF4-FFF2-40B4-BE49-F238E27FC236}">
                <a16:creationId xmlns:a16="http://schemas.microsoft.com/office/drawing/2014/main" id="{F8CA1CDF-2AE4-AC92-B685-7FA1D380E0C3}"/>
              </a:ext>
            </a:extLst>
          </p:cNvPr>
          <p:cNvSpPr txBox="1"/>
          <p:nvPr/>
        </p:nvSpPr>
        <p:spPr>
          <a:xfrm>
            <a:off x="1641021" y="3825919"/>
            <a:ext cx="6581503" cy="338554"/>
          </a:xfrm>
          <a:prstGeom prst="rect">
            <a:avLst/>
          </a:prstGeom>
          <a:noFill/>
        </p:spPr>
        <p:txBody>
          <a:bodyPr wrap="square" rtlCol="0">
            <a:spAutoFit/>
          </a:bodyPr>
          <a:lstStyle/>
          <a:p>
            <a:pPr algn="r" rtl="1"/>
            <a:r>
              <a:rPr lang="ar-SY" sz="1600" b="1" dirty="0">
                <a:latin typeface="Dubai" panose="020B0503030403030204" pitchFamily="34" charset="-78"/>
                <a:cs typeface="Dubai" panose="020B0503030403030204" pitchFamily="34" charset="-78"/>
              </a:rPr>
              <a:t>الفاعلين</a:t>
            </a:r>
            <a:r>
              <a:rPr lang="ar-SY" sz="1600" dirty="0">
                <a:latin typeface="Dubai" panose="020B0503030403030204" pitchFamily="34" charset="-78"/>
                <a:cs typeface="Dubai" panose="020B0503030403030204" pitchFamily="34" charset="-78"/>
              </a:rPr>
              <a:t>: قائمة من الفاعلين كل فاعل يحتوي على المهام التي يقوم بها الفاعل.</a:t>
            </a:r>
            <a:endParaRPr lang="en-US" sz="1600" b="1" dirty="0">
              <a:latin typeface="Dubai" panose="020B0503030403030204" pitchFamily="34" charset="-78"/>
              <a:cs typeface="Dubai" panose="020B0503030403030204" pitchFamily="34" charset="-78"/>
            </a:endParaRPr>
          </a:p>
        </p:txBody>
      </p:sp>
      <p:sp>
        <p:nvSpPr>
          <p:cNvPr id="31" name="TextBox 30">
            <a:extLst>
              <a:ext uri="{FF2B5EF4-FFF2-40B4-BE49-F238E27FC236}">
                <a16:creationId xmlns:a16="http://schemas.microsoft.com/office/drawing/2014/main" id="{C3454099-A1AF-3B85-6A98-9E960986A2B5}"/>
              </a:ext>
            </a:extLst>
          </p:cNvPr>
          <p:cNvSpPr txBox="1"/>
          <p:nvPr/>
        </p:nvSpPr>
        <p:spPr>
          <a:xfrm>
            <a:off x="85994" y="1792063"/>
            <a:ext cx="4845778" cy="2062103"/>
          </a:xfrm>
          <a:prstGeom prst="rect">
            <a:avLst/>
          </a:prstGeom>
          <a:noFill/>
        </p:spPr>
        <p:txBody>
          <a:bodyPr wrap="square" rtlCol="0">
            <a:spAutoFit/>
          </a:bodyPr>
          <a:lstStyle/>
          <a:p>
            <a:pPr algn="r" rtl="1"/>
            <a:r>
              <a:rPr lang="ar-SY" sz="1600" b="1" dirty="0">
                <a:latin typeface="Dubai" panose="020B0503030403030204" pitchFamily="34" charset="-78"/>
                <a:cs typeface="Dubai" panose="020B0503030403030204" pitchFamily="34" charset="-78"/>
              </a:rPr>
              <a:t>مثال</a:t>
            </a:r>
            <a:r>
              <a:rPr lang="ar-SY" sz="1600" dirty="0">
                <a:latin typeface="Dubai" panose="020B0503030403030204" pitchFamily="34" charset="-78"/>
                <a:cs typeface="Dubai" panose="020B0503030403030204" pitchFamily="34" charset="-78"/>
              </a:rPr>
              <a:t>:</a:t>
            </a:r>
          </a:p>
          <a:p>
            <a:pPr algn="l"/>
            <a:r>
              <a:rPr lang="en-US" sz="1600" b="1" dirty="0">
                <a:latin typeface="Dubai" panose="020B0503030403030204" pitchFamily="34" charset="-78"/>
                <a:cs typeface="Dubai" panose="020B0503030403030204" pitchFamily="34" charset="-78"/>
              </a:rPr>
              <a:t>{</a:t>
            </a:r>
            <a:br>
              <a:rPr lang="en-US" sz="1600" b="1" dirty="0">
                <a:latin typeface="Dubai" panose="020B0503030403030204" pitchFamily="34" charset="-78"/>
                <a:cs typeface="Dubai" panose="020B0503030403030204" pitchFamily="34" charset="-78"/>
              </a:rPr>
            </a:br>
            <a:r>
              <a:rPr lang="en-US" sz="1600" b="1" dirty="0">
                <a:latin typeface="Dubai" panose="020B0503030403030204" pitchFamily="34" charset="-78"/>
                <a:cs typeface="Dubai" panose="020B0503030403030204" pitchFamily="34" charset="-78"/>
              </a:rPr>
              <a:t>   “Flows”:[</a:t>
            </a:r>
          </a:p>
          <a:p>
            <a:pPr algn="l"/>
            <a:r>
              <a:rPr lang="en-US" sz="1600" b="1" dirty="0">
                <a:latin typeface="Dubai" panose="020B0503030403030204" pitchFamily="34" charset="-78"/>
                <a:cs typeface="Dubai" panose="020B0503030403030204" pitchFamily="34" charset="-78"/>
              </a:rPr>
              <a:t>                 “Login -&gt; Select Items”,</a:t>
            </a:r>
          </a:p>
          <a:p>
            <a:r>
              <a:rPr lang="en-US" sz="1600" b="1" dirty="0">
                <a:latin typeface="Dubai" panose="020B0503030403030204" pitchFamily="34" charset="-78"/>
                <a:cs typeface="Dubai" panose="020B0503030403030204" pitchFamily="34" charset="-78"/>
              </a:rPr>
              <a:t>                 “Select Items -&gt; (If Items Count &gt; 0) XOR”],</a:t>
            </a:r>
          </a:p>
          <a:p>
            <a:r>
              <a:rPr lang="en-US" sz="1600" b="1" dirty="0">
                <a:latin typeface="Dubai" panose="020B0503030403030204" pitchFamily="34" charset="-78"/>
                <a:cs typeface="Dubai" panose="020B0503030403030204" pitchFamily="34" charset="-78"/>
              </a:rPr>
              <a:t>    “Actors”:[</a:t>
            </a:r>
          </a:p>
          <a:p>
            <a:r>
              <a:rPr lang="en-US" sz="1600" b="1" dirty="0">
                <a:latin typeface="Dubai" panose="020B0503030403030204" pitchFamily="34" charset="-78"/>
                <a:cs typeface="Dubai" panose="020B0503030403030204" pitchFamily="34" charset="-78"/>
              </a:rPr>
              <a:t>                  User : [Login, Select Items]]</a:t>
            </a:r>
            <a:br>
              <a:rPr lang="en-US" sz="1600" b="1" dirty="0">
                <a:latin typeface="Dubai" panose="020B0503030403030204" pitchFamily="34" charset="-78"/>
                <a:cs typeface="Dubai" panose="020B0503030403030204" pitchFamily="34" charset="-78"/>
              </a:rPr>
            </a:br>
            <a:r>
              <a:rPr lang="en-US" sz="1600" b="1" dirty="0">
                <a:latin typeface="Dubai" panose="020B0503030403030204" pitchFamily="34" charset="-78"/>
                <a:cs typeface="Dubai" panose="020B0503030403030204" pitchFamily="34" charset="-78"/>
              </a:rPr>
              <a:t>}</a:t>
            </a:r>
          </a:p>
        </p:txBody>
      </p:sp>
    </p:spTree>
    <p:extLst>
      <p:ext uri="{BB962C8B-B14F-4D97-AF65-F5344CB8AC3E}">
        <p14:creationId xmlns:p14="http://schemas.microsoft.com/office/powerpoint/2010/main" val="26167114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 name="TextBox 1">
            <a:extLst>
              <a:ext uri="{FF2B5EF4-FFF2-40B4-BE49-F238E27FC236}">
                <a16:creationId xmlns:a16="http://schemas.microsoft.com/office/drawing/2014/main" id="{6DEB6972-123B-9336-57A7-EF7FACCAD402}"/>
              </a:ext>
            </a:extLst>
          </p:cNvPr>
          <p:cNvSpPr txBox="1"/>
          <p:nvPr/>
        </p:nvSpPr>
        <p:spPr>
          <a:xfrm>
            <a:off x="8557260" y="4826028"/>
            <a:ext cx="586740" cy="307777"/>
          </a:xfrm>
          <a:prstGeom prst="rect">
            <a:avLst/>
          </a:prstGeom>
          <a:noFill/>
        </p:spPr>
        <p:txBody>
          <a:bodyPr wrap="square" rtlCol="0">
            <a:spAutoFit/>
          </a:bodyPr>
          <a:lstStyle/>
          <a:p>
            <a:r>
              <a:rPr lang="en-US" b="1" dirty="0"/>
              <a:t>5/41</a:t>
            </a:r>
          </a:p>
        </p:txBody>
      </p:sp>
      <p:pic>
        <p:nvPicPr>
          <p:cNvPr id="23" name="Picture 22">
            <a:extLst>
              <a:ext uri="{FF2B5EF4-FFF2-40B4-BE49-F238E27FC236}">
                <a16:creationId xmlns:a16="http://schemas.microsoft.com/office/drawing/2014/main" id="{5C42FC1D-79C0-8DCF-9E99-983DAC79CA60}"/>
              </a:ext>
            </a:extLst>
          </p:cNvPr>
          <p:cNvPicPr>
            <a:picLocks noChangeAspect="1"/>
          </p:cNvPicPr>
          <p:nvPr/>
        </p:nvPicPr>
        <p:blipFill rotWithShape="1">
          <a:blip r:embed="rId3"/>
          <a:srcRect l="19731" t="16667" r="20537" b="13492"/>
          <a:stretch/>
        </p:blipFill>
        <p:spPr>
          <a:xfrm>
            <a:off x="2149148" y="1387929"/>
            <a:ext cx="4845504" cy="3186879"/>
          </a:xfrm>
          <a:prstGeom prst="rect">
            <a:avLst/>
          </a:prstGeom>
        </p:spPr>
      </p:pic>
      <p:sp>
        <p:nvSpPr>
          <p:cNvPr id="24" name="Google Shape;197;p32">
            <a:extLst>
              <a:ext uri="{FF2B5EF4-FFF2-40B4-BE49-F238E27FC236}">
                <a16:creationId xmlns:a16="http://schemas.microsoft.com/office/drawing/2014/main" id="{016B69A6-B972-3080-2A37-6A7263CEB73D}"/>
              </a:ext>
            </a:extLst>
          </p:cNvPr>
          <p:cNvSpPr txBox="1">
            <a:spLocks/>
          </p:cNvSpPr>
          <p:nvPr/>
        </p:nvSpPr>
        <p:spPr>
          <a:xfrm>
            <a:off x="717800" y="383175"/>
            <a:ext cx="7708200" cy="10047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الدراسة المرجعيّة</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توليد تمثيل وسيط (</a:t>
            </a:r>
            <a:r>
              <a:rPr lang="en-US" sz="2000" b="0" dirty="0">
                <a:latin typeface="Dubai" panose="020B0503030403030204" pitchFamily="34" charset="-78"/>
                <a:cs typeface="Dubai" panose="020B0503030403030204" pitchFamily="34" charset="-78"/>
              </a:rPr>
              <a:t>POWL</a:t>
            </a:r>
            <a:r>
              <a:rPr lang="ar-SY" sz="2000" b="0" dirty="0">
                <a:latin typeface="Dubai" panose="020B0503030403030204" pitchFamily="34" charset="-78"/>
                <a:cs typeface="Dubai" panose="020B0503030403030204" pitchFamily="34" charset="-78"/>
              </a:rPr>
              <a:t>)</a:t>
            </a:r>
            <a:endParaRPr lang="ar-SY" sz="2000"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128661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 name="TextBox 1">
            <a:extLst>
              <a:ext uri="{FF2B5EF4-FFF2-40B4-BE49-F238E27FC236}">
                <a16:creationId xmlns:a16="http://schemas.microsoft.com/office/drawing/2014/main" id="{6DEB6972-123B-9336-57A7-EF7FACCAD402}"/>
              </a:ext>
            </a:extLst>
          </p:cNvPr>
          <p:cNvSpPr txBox="1"/>
          <p:nvPr/>
        </p:nvSpPr>
        <p:spPr>
          <a:xfrm>
            <a:off x="8557260" y="4826028"/>
            <a:ext cx="586740" cy="307777"/>
          </a:xfrm>
          <a:prstGeom prst="rect">
            <a:avLst/>
          </a:prstGeom>
          <a:noFill/>
        </p:spPr>
        <p:txBody>
          <a:bodyPr wrap="square" rtlCol="0">
            <a:spAutoFit/>
          </a:bodyPr>
          <a:lstStyle/>
          <a:p>
            <a:r>
              <a:rPr lang="en-US" b="1" dirty="0"/>
              <a:t>5/41</a:t>
            </a:r>
          </a:p>
        </p:txBody>
      </p:sp>
      <p:sp>
        <p:nvSpPr>
          <p:cNvPr id="24" name="Google Shape;197;p32">
            <a:extLst>
              <a:ext uri="{FF2B5EF4-FFF2-40B4-BE49-F238E27FC236}">
                <a16:creationId xmlns:a16="http://schemas.microsoft.com/office/drawing/2014/main" id="{016B69A6-B972-3080-2A37-6A7263CEB73D}"/>
              </a:ext>
            </a:extLst>
          </p:cNvPr>
          <p:cNvSpPr txBox="1">
            <a:spLocks/>
          </p:cNvSpPr>
          <p:nvPr/>
        </p:nvSpPr>
        <p:spPr>
          <a:xfrm>
            <a:off x="717800" y="383175"/>
            <a:ext cx="7708200" cy="10047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الدراسة المرجعيّة</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مجموعات المعطيات </a:t>
            </a:r>
            <a:r>
              <a:rPr lang="en-US" sz="2000" b="0" dirty="0">
                <a:latin typeface="Dubai" panose="020B0503030403030204" pitchFamily="34" charset="-78"/>
                <a:cs typeface="Dubai" panose="020B0503030403030204" pitchFamily="34" charset="-78"/>
              </a:rPr>
              <a:t>(datasets)</a:t>
            </a:r>
            <a:r>
              <a:rPr lang="ar-SY" sz="2000" b="0" dirty="0">
                <a:latin typeface="Dubai" panose="020B0503030403030204" pitchFamily="34" charset="-78"/>
                <a:cs typeface="Dubai" panose="020B0503030403030204" pitchFamily="34" charset="-78"/>
              </a:rPr>
              <a:t> المتوافرة</a:t>
            </a:r>
            <a:endParaRPr lang="ar-SY" sz="2000" dirty="0">
              <a:latin typeface="Dubai" panose="020B0503030403030204" pitchFamily="34" charset="-78"/>
              <a:cs typeface="Dubai" panose="020B0503030403030204" pitchFamily="34" charset="-78"/>
            </a:endParaRPr>
          </a:p>
        </p:txBody>
      </p:sp>
      <p:sp>
        <p:nvSpPr>
          <p:cNvPr id="3" name="TextBox 2">
            <a:extLst>
              <a:ext uri="{FF2B5EF4-FFF2-40B4-BE49-F238E27FC236}">
                <a16:creationId xmlns:a16="http://schemas.microsoft.com/office/drawing/2014/main" id="{FC0C7926-841A-A96A-00E4-17F853D2B7C1}"/>
              </a:ext>
            </a:extLst>
          </p:cNvPr>
          <p:cNvSpPr txBox="1"/>
          <p:nvPr/>
        </p:nvSpPr>
        <p:spPr>
          <a:xfrm>
            <a:off x="1085850" y="2103255"/>
            <a:ext cx="6581503" cy="830997"/>
          </a:xfrm>
          <a:prstGeom prst="rect">
            <a:avLst/>
          </a:prstGeom>
          <a:noFill/>
        </p:spPr>
        <p:txBody>
          <a:bodyPr wrap="square" rtlCol="0">
            <a:spAutoFit/>
          </a:bodyPr>
          <a:lstStyle/>
          <a:p>
            <a:pPr algn="r" rtl="1"/>
            <a:r>
              <a:rPr lang="en-US" sz="1600" b="1" dirty="0">
                <a:latin typeface="Dubai" panose="020B0503030403030204" pitchFamily="34" charset="-78"/>
                <a:cs typeface="Dubai" panose="020B0503030403030204" pitchFamily="34" charset="-78"/>
              </a:rPr>
              <a:t>PET</a:t>
            </a:r>
            <a:r>
              <a:rPr lang="ar-SY" sz="1600" dirty="0">
                <a:latin typeface="Dubai" panose="020B0503030403030204" pitchFamily="34" charset="-78"/>
                <a:cs typeface="Dubai" panose="020B0503030403030204" pitchFamily="34" charset="-78"/>
              </a:rPr>
              <a:t>: تحتوي على </a:t>
            </a:r>
            <a:r>
              <a:rPr lang="en-US" sz="1600" dirty="0">
                <a:latin typeface="Dubai" panose="020B0503030403030204" pitchFamily="34" charset="-78"/>
                <a:cs typeface="Dubai" panose="020B0503030403030204" pitchFamily="34" charset="-78"/>
              </a:rPr>
              <a:t>45</a:t>
            </a:r>
            <a:r>
              <a:rPr lang="ar-SY" sz="1600" dirty="0">
                <a:latin typeface="Dubai" panose="020B0503030403030204" pitchFamily="34" charset="-78"/>
                <a:cs typeface="Dubai" panose="020B0503030403030204" pitchFamily="34" charset="-78"/>
              </a:rPr>
              <a:t> نص لعملية مع تعليقات توضيحية للفاعلين والمهام والتدفقات والعلاقات فيما بينها.</a:t>
            </a:r>
          </a:p>
          <a:p>
            <a:pPr algn="r" rtl="1"/>
            <a:r>
              <a:rPr lang="ar-SY" sz="1600" b="1" dirty="0">
                <a:latin typeface="Dubai" panose="020B0503030403030204" pitchFamily="34" charset="-78"/>
                <a:cs typeface="Dubai" panose="020B0503030403030204" pitchFamily="34" charset="-78"/>
              </a:rPr>
              <a:t>تم بناؤها من قبل مختصين.</a:t>
            </a:r>
            <a:endParaRPr lang="en-US" sz="1600" b="1"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32131633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تمهيد</a:t>
            </a:r>
            <a:endParaRPr lang="ar-SY" sz="2000" dirty="0">
              <a:latin typeface="Dubai" panose="020B0503030403030204" pitchFamily="34" charset="-78"/>
              <a:cs typeface="Dubai" panose="020B0503030403030204" pitchFamily="34" charset="-78"/>
            </a:endParaRPr>
          </a:p>
        </p:txBody>
      </p:sp>
      <p:sp>
        <p:nvSpPr>
          <p:cNvPr id="12" name="TextBox 11">
            <a:extLst>
              <a:ext uri="{FF2B5EF4-FFF2-40B4-BE49-F238E27FC236}">
                <a16:creationId xmlns:a16="http://schemas.microsoft.com/office/drawing/2014/main" id="{4421137E-A3B7-5AD0-F370-361D838B3A9A}"/>
              </a:ext>
            </a:extLst>
          </p:cNvPr>
          <p:cNvSpPr txBox="1"/>
          <p:nvPr/>
        </p:nvSpPr>
        <p:spPr>
          <a:xfrm>
            <a:off x="755095" y="2116192"/>
            <a:ext cx="7633607" cy="1631216"/>
          </a:xfrm>
          <a:prstGeom prst="rect">
            <a:avLst/>
          </a:prstGeom>
          <a:noFill/>
        </p:spPr>
        <p:txBody>
          <a:bodyPr wrap="square">
            <a:spAutoFit/>
          </a:bodyPr>
          <a:lstStyle/>
          <a:p>
            <a:r>
              <a:rPr lang="en-US" sz="2000" dirty="0"/>
              <a:t>The process begins with the user </a:t>
            </a:r>
            <a:r>
              <a:rPr lang="en-US" sz="2000" dirty="0">
                <a:highlight>
                  <a:srgbClr val="00FF00"/>
                </a:highlight>
              </a:rPr>
              <a:t>logging in</a:t>
            </a:r>
            <a:r>
              <a:rPr lang="en-US" sz="2000" dirty="0"/>
              <a:t>, after which they can </a:t>
            </a:r>
            <a:r>
              <a:rPr lang="en-US" sz="2000" dirty="0">
                <a:highlight>
                  <a:srgbClr val="00FF00"/>
                </a:highlight>
              </a:rPr>
              <a:t>choose the items </a:t>
            </a:r>
            <a:r>
              <a:rPr lang="en-US" sz="2000" dirty="0"/>
              <a:t>they wish to purchase. If they decide to </a:t>
            </a:r>
            <a:r>
              <a:rPr lang="en-US" sz="2000" dirty="0">
                <a:highlight>
                  <a:srgbClr val="00FF00"/>
                </a:highlight>
              </a:rPr>
              <a:t>cancel</a:t>
            </a:r>
            <a:r>
              <a:rPr lang="en-US" sz="2000" dirty="0"/>
              <a:t> their order, they can do so at this stage. Otherwise, they will proceed to </a:t>
            </a:r>
            <a:r>
              <a:rPr lang="en-US" sz="2000" dirty="0">
                <a:highlight>
                  <a:srgbClr val="00FF00"/>
                </a:highlight>
              </a:rPr>
              <a:t>select their preferred payment method </a:t>
            </a:r>
            <a:r>
              <a:rPr lang="en-US" sz="2000" dirty="0"/>
              <a:t>before </a:t>
            </a:r>
            <a:r>
              <a:rPr lang="en-US" sz="2000" dirty="0">
                <a:highlight>
                  <a:srgbClr val="00FF00"/>
                </a:highlight>
              </a:rPr>
              <a:t>finalizing</a:t>
            </a:r>
            <a:r>
              <a:rPr lang="en-US" sz="2000" dirty="0"/>
              <a:t> the order.</a:t>
            </a:r>
          </a:p>
        </p:txBody>
      </p:sp>
      <p:sp>
        <p:nvSpPr>
          <p:cNvPr id="3" name="TextBox 2">
            <a:extLst>
              <a:ext uri="{FF2B5EF4-FFF2-40B4-BE49-F238E27FC236}">
                <a16:creationId xmlns:a16="http://schemas.microsoft.com/office/drawing/2014/main" id="{367EED52-A11F-51C8-A2E6-4AE34473FCC3}"/>
              </a:ext>
            </a:extLst>
          </p:cNvPr>
          <p:cNvSpPr txBox="1"/>
          <p:nvPr/>
        </p:nvSpPr>
        <p:spPr>
          <a:xfrm>
            <a:off x="1649185" y="1478496"/>
            <a:ext cx="6581503" cy="400110"/>
          </a:xfrm>
          <a:prstGeom prst="rect">
            <a:avLst/>
          </a:prstGeom>
          <a:noFill/>
        </p:spPr>
        <p:txBody>
          <a:bodyPr wrap="square" rtlCol="0">
            <a:spAutoFit/>
          </a:bodyPr>
          <a:lstStyle/>
          <a:p>
            <a:pPr algn="r" rtl="1"/>
            <a:r>
              <a:rPr lang="ar-SY" sz="2000" b="1" dirty="0">
                <a:latin typeface="Dubai" panose="020B0503030403030204" pitchFamily="34" charset="-78"/>
                <a:cs typeface="Dubai" panose="020B0503030403030204" pitchFamily="34" charset="-78"/>
              </a:rPr>
              <a:t>التوصيف النصي لعملية</a:t>
            </a:r>
            <a:r>
              <a:rPr lang="ar-SY" sz="2000" dirty="0">
                <a:latin typeface="Dubai" panose="020B0503030403030204" pitchFamily="34" charset="-78"/>
                <a:cs typeface="Dubai" panose="020B0503030403030204" pitchFamily="34" charset="-78"/>
              </a:rPr>
              <a:t>: الشراء من متجر الكتروني.</a:t>
            </a:r>
            <a:endParaRPr lang="en-US" sz="2000" b="1"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22245330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تمهيد</a:t>
            </a:r>
            <a:endParaRPr lang="ar-SY" sz="2000" dirty="0">
              <a:latin typeface="Dubai" panose="020B0503030403030204" pitchFamily="34" charset="-78"/>
              <a:cs typeface="Dubai" panose="020B0503030403030204" pitchFamily="34" charset="-78"/>
            </a:endParaRPr>
          </a:p>
        </p:txBody>
      </p:sp>
      <p:pic>
        <p:nvPicPr>
          <p:cNvPr id="13" name="Picture 2">
            <a:extLst>
              <a:ext uri="{FF2B5EF4-FFF2-40B4-BE49-F238E27FC236}">
                <a16:creationId xmlns:a16="http://schemas.microsoft.com/office/drawing/2014/main" id="{B253FCFE-21DF-8130-D951-E5834F203D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093" y="1610831"/>
            <a:ext cx="8827611" cy="2833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10618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كيفية التعامل مع النموذج اللغوي</a:t>
            </a:r>
            <a:endParaRPr lang="ar-SY" sz="2000" dirty="0">
              <a:latin typeface="Dubai" panose="020B0503030403030204" pitchFamily="34" charset="-78"/>
              <a:cs typeface="Dubai" panose="020B0503030403030204" pitchFamily="34" charset="-78"/>
            </a:endParaRPr>
          </a:p>
        </p:txBody>
      </p:sp>
      <p:pic>
        <p:nvPicPr>
          <p:cNvPr id="11" name="Picture 10">
            <a:extLst>
              <a:ext uri="{FF2B5EF4-FFF2-40B4-BE49-F238E27FC236}">
                <a16:creationId xmlns:a16="http://schemas.microsoft.com/office/drawing/2014/main" id="{81125069-23ED-6A63-460C-0EEF5920FD49}"/>
              </a:ext>
            </a:extLst>
          </p:cNvPr>
          <p:cNvPicPr>
            <a:picLocks noChangeAspect="1"/>
          </p:cNvPicPr>
          <p:nvPr/>
        </p:nvPicPr>
        <p:blipFill>
          <a:blip r:embed="rId3"/>
          <a:stretch>
            <a:fillRect/>
          </a:stretch>
        </p:blipFill>
        <p:spPr>
          <a:xfrm>
            <a:off x="678784" y="1211369"/>
            <a:ext cx="1099125" cy="1099125"/>
          </a:xfrm>
          <a:prstGeom prst="rect">
            <a:avLst/>
          </a:prstGeom>
        </p:spPr>
      </p:pic>
      <p:sp>
        <p:nvSpPr>
          <p:cNvPr id="12" name="TextBox 11">
            <a:extLst>
              <a:ext uri="{FF2B5EF4-FFF2-40B4-BE49-F238E27FC236}">
                <a16:creationId xmlns:a16="http://schemas.microsoft.com/office/drawing/2014/main" id="{C32B39D6-B89E-7F31-8092-6DAFBD281525}"/>
              </a:ext>
            </a:extLst>
          </p:cNvPr>
          <p:cNvSpPr txBox="1"/>
          <p:nvPr/>
        </p:nvSpPr>
        <p:spPr>
          <a:xfrm>
            <a:off x="507027" y="2240949"/>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دخل</a:t>
            </a:r>
            <a:endParaRPr lang="en-US" sz="1600" b="1" dirty="0">
              <a:latin typeface="Dubai" panose="020B0503030403030204" pitchFamily="34" charset="-78"/>
              <a:cs typeface="Dubai" panose="020B0503030403030204" pitchFamily="34" charset="-78"/>
            </a:endParaRPr>
          </a:p>
        </p:txBody>
      </p:sp>
      <p:pic>
        <p:nvPicPr>
          <p:cNvPr id="16" name="Picture 15">
            <a:extLst>
              <a:ext uri="{FF2B5EF4-FFF2-40B4-BE49-F238E27FC236}">
                <a16:creationId xmlns:a16="http://schemas.microsoft.com/office/drawing/2014/main" id="{8C39494D-63AC-E03B-650F-8CEE7A83A5AC}"/>
              </a:ext>
            </a:extLst>
          </p:cNvPr>
          <p:cNvPicPr>
            <a:picLocks noChangeAspect="1"/>
          </p:cNvPicPr>
          <p:nvPr/>
        </p:nvPicPr>
        <p:blipFill>
          <a:blip r:embed="rId3"/>
          <a:stretch>
            <a:fillRect/>
          </a:stretch>
        </p:blipFill>
        <p:spPr>
          <a:xfrm>
            <a:off x="7611425" y="1854643"/>
            <a:ext cx="1099125" cy="1099125"/>
          </a:xfrm>
          <a:prstGeom prst="rect">
            <a:avLst/>
          </a:prstGeom>
        </p:spPr>
      </p:pic>
      <p:sp>
        <p:nvSpPr>
          <p:cNvPr id="17" name="TextBox 16">
            <a:extLst>
              <a:ext uri="{FF2B5EF4-FFF2-40B4-BE49-F238E27FC236}">
                <a16:creationId xmlns:a16="http://schemas.microsoft.com/office/drawing/2014/main" id="{A55DFB91-7CBF-40F4-A0FF-F4467CA9C066}"/>
              </a:ext>
            </a:extLst>
          </p:cNvPr>
          <p:cNvSpPr txBox="1"/>
          <p:nvPr/>
        </p:nvSpPr>
        <p:spPr>
          <a:xfrm>
            <a:off x="7468885" y="2886960"/>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خرج بتنسيق معين</a:t>
            </a:r>
            <a:endParaRPr lang="en-US" sz="1600" b="1" dirty="0">
              <a:latin typeface="Dubai" panose="020B0503030403030204" pitchFamily="34" charset="-78"/>
              <a:cs typeface="Dubai" panose="020B0503030403030204" pitchFamily="34" charset="-78"/>
            </a:endParaRPr>
          </a:p>
        </p:txBody>
      </p:sp>
      <p:sp>
        <p:nvSpPr>
          <p:cNvPr id="19" name="Arrow: Right 18">
            <a:extLst>
              <a:ext uri="{FF2B5EF4-FFF2-40B4-BE49-F238E27FC236}">
                <a16:creationId xmlns:a16="http://schemas.microsoft.com/office/drawing/2014/main" id="{79ACD8C7-86B6-F5F2-904E-40E63B296CBD}"/>
              </a:ext>
            </a:extLst>
          </p:cNvPr>
          <p:cNvSpPr/>
          <p:nvPr/>
        </p:nvSpPr>
        <p:spPr>
          <a:xfrm rot="20883773">
            <a:off x="1801638" y="3030979"/>
            <a:ext cx="1395765"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C92FC7DC-6A3F-7103-94C6-AA2A6365E08C}"/>
              </a:ext>
            </a:extLst>
          </p:cNvPr>
          <p:cNvSpPr/>
          <p:nvPr/>
        </p:nvSpPr>
        <p:spPr>
          <a:xfrm>
            <a:off x="6512300" y="2587012"/>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68C65A8-46F6-7CC9-DF56-65230E02D5E8}"/>
              </a:ext>
            </a:extLst>
          </p:cNvPr>
          <p:cNvSpPr txBox="1"/>
          <p:nvPr/>
        </p:nvSpPr>
        <p:spPr>
          <a:xfrm rot="20811254">
            <a:off x="1580341" y="2718623"/>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30" name="TextBox 29">
            <a:extLst>
              <a:ext uri="{FF2B5EF4-FFF2-40B4-BE49-F238E27FC236}">
                <a16:creationId xmlns:a16="http://schemas.microsoft.com/office/drawing/2014/main" id="{0422DDB6-4A71-214E-334F-7D1331F5931D}"/>
              </a:ext>
            </a:extLst>
          </p:cNvPr>
          <p:cNvSpPr txBox="1"/>
          <p:nvPr/>
        </p:nvSpPr>
        <p:spPr>
          <a:xfrm>
            <a:off x="6287714" y="2340026"/>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معالجة</a:t>
            </a:r>
            <a:endParaRPr lang="en-US" sz="1600" b="1" dirty="0">
              <a:latin typeface="Dubai" panose="020B0503030403030204" pitchFamily="34" charset="-78"/>
              <a:cs typeface="Dubai" panose="020B0503030403030204" pitchFamily="34" charset="-78"/>
            </a:endParaRPr>
          </a:p>
        </p:txBody>
      </p:sp>
      <p:pic>
        <p:nvPicPr>
          <p:cNvPr id="31" name="Picture 30">
            <a:extLst>
              <a:ext uri="{FF2B5EF4-FFF2-40B4-BE49-F238E27FC236}">
                <a16:creationId xmlns:a16="http://schemas.microsoft.com/office/drawing/2014/main" id="{95305AF8-74BB-73F9-10EE-6EEEB0E2D1D5}"/>
              </a:ext>
            </a:extLst>
          </p:cNvPr>
          <p:cNvPicPr>
            <a:picLocks noChangeAspect="1"/>
          </p:cNvPicPr>
          <p:nvPr/>
        </p:nvPicPr>
        <p:blipFill>
          <a:blip r:embed="rId3"/>
          <a:stretch>
            <a:fillRect/>
          </a:stretch>
        </p:blipFill>
        <p:spPr>
          <a:xfrm>
            <a:off x="717799" y="2702877"/>
            <a:ext cx="1099125" cy="1099125"/>
          </a:xfrm>
          <a:prstGeom prst="rect">
            <a:avLst/>
          </a:prstGeom>
        </p:spPr>
      </p:pic>
      <p:sp>
        <p:nvSpPr>
          <p:cNvPr id="32" name="TextBox 31">
            <a:extLst>
              <a:ext uri="{FF2B5EF4-FFF2-40B4-BE49-F238E27FC236}">
                <a16:creationId xmlns:a16="http://schemas.microsoft.com/office/drawing/2014/main" id="{506B0965-AF6B-EBCE-C197-793055270B77}"/>
              </a:ext>
            </a:extLst>
          </p:cNvPr>
          <p:cNvSpPr txBox="1"/>
          <p:nvPr/>
        </p:nvSpPr>
        <p:spPr>
          <a:xfrm>
            <a:off x="49488" y="3684083"/>
            <a:ext cx="2435746" cy="98488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أمر يحتوي على:</a:t>
            </a:r>
          </a:p>
          <a:p>
            <a:pPr marL="285750" indent="-285750" algn="r" rtl="1">
              <a:buFont typeface="Arial" panose="020B0604020202020204" pitchFamily="34" charset="0"/>
              <a:buChar char="•"/>
            </a:pPr>
            <a:r>
              <a:rPr lang="ar-SY" dirty="0">
                <a:latin typeface="Dubai" panose="020B0503030403030204" pitchFamily="34" charset="-78"/>
                <a:cs typeface="Dubai" panose="020B0503030403030204" pitchFamily="34" charset="-78"/>
              </a:rPr>
              <a:t>تعليمات</a:t>
            </a:r>
          </a:p>
          <a:p>
            <a:pPr marL="285750" indent="-285750" algn="r" rtl="1">
              <a:buFont typeface="Arial" panose="020B0604020202020204" pitchFamily="34" charset="0"/>
              <a:buChar char="•"/>
            </a:pPr>
            <a:r>
              <a:rPr lang="ar-SY" dirty="0">
                <a:latin typeface="Dubai" panose="020B0503030403030204" pitchFamily="34" charset="-78"/>
                <a:cs typeface="Dubai" panose="020B0503030403030204" pitchFamily="34" charset="-78"/>
              </a:rPr>
              <a:t>أمثلة </a:t>
            </a:r>
          </a:p>
          <a:p>
            <a:pPr marL="285750" indent="-285750" algn="r" rtl="1">
              <a:buFont typeface="Arial" panose="020B0604020202020204" pitchFamily="34" charset="0"/>
              <a:buChar char="•"/>
            </a:pPr>
            <a:r>
              <a:rPr lang="ar-SY" dirty="0">
                <a:latin typeface="Dubai" panose="020B0503030403030204" pitchFamily="34" charset="-78"/>
                <a:cs typeface="Dubai" panose="020B0503030403030204" pitchFamily="34" charset="-78"/>
              </a:rPr>
              <a:t>تنسيق الخرج المتوقع</a:t>
            </a:r>
          </a:p>
        </p:txBody>
      </p:sp>
      <p:sp>
        <p:nvSpPr>
          <p:cNvPr id="33" name="TextBox 32">
            <a:extLst>
              <a:ext uri="{FF2B5EF4-FFF2-40B4-BE49-F238E27FC236}">
                <a16:creationId xmlns:a16="http://schemas.microsoft.com/office/drawing/2014/main" id="{66D66295-210C-0813-A1F4-42BB6DF44B6A}"/>
              </a:ext>
            </a:extLst>
          </p:cNvPr>
          <p:cNvSpPr txBox="1"/>
          <p:nvPr/>
        </p:nvSpPr>
        <p:spPr>
          <a:xfrm>
            <a:off x="2954256" y="3005635"/>
            <a:ext cx="1624875"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نموذج لغوي كبير</a:t>
            </a:r>
            <a:r>
              <a:rPr lang="en-US" sz="1600" b="1" dirty="0">
                <a:latin typeface="Dubai" panose="020B0503030403030204" pitchFamily="34" charset="-78"/>
                <a:cs typeface="Dubai" panose="020B0503030403030204" pitchFamily="34" charset="-78"/>
              </a:rPr>
              <a:t>(LLM) </a:t>
            </a:r>
          </a:p>
        </p:txBody>
      </p:sp>
      <p:pic>
        <p:nvPicPr>
          <p:cNvPr id="34" name="Picture 33">
            <a:extLst>
              <a:ext uri="{FF2B5EF4-FFF2-40B4-BE49-F238E27FC236}">
                <a16:creationId xmlns:a16="http://schemas.microsoft.com/office/drawing/2014/main" id="{BACD4402-3AF9-2716-3499-BB635200B158}"/>
              </a:ext>
            </a:extLst>
          </p:cNvPr>
          <p:cNvPicPr>
            <a:picLocks noChangeAspect="1"/>
          </p:cNvPicPr>
          <p:nvPr/>
        </p:nvPicPr>
        <p:blipFill>
          <a:blip r:embed="rId4"/>
          <a:stretch>
            <a:fillRect/>
          </a:stretch>
        </p:blipFill>
        <p:spPr>
          <a:xfrm>
            <a:off x="3230437" y="1795152"/>
            <a:ext cx="1118687" cy="1264603"/>
          </a:xfrm>
          <a:prstGeom prst="rect">
            <a:avLst/>
          </a:prstGeom>
        </p:spPr>
      </p:pic>
      <p:sp>
        <p:nvSpPr>
          <p:cNvPr id="35" name="Arrow: Right 34">
            <a:extLst>
              <a:ext uri="{FF2B5EF4-FFF2-40B4-BE49-F238E27FC236}">
                <a16:creationId xmlns:a16="http://schemas.microsoft.com/office/drawing/2014/main" id="{6FC6FC09-F47E-495A-E12B-3FFF405044B7}"/>
              </a:ext>
            </a:extLst>
          </p:cNvPr>
          <p:cNvSpPr/>
          <p:nvPr/>
        </p:nvSpPr>
        <p:spPr>
          <a:xfrm rot="1017609">
            <a:off x="1773282" y="2023012"/>
            <a:ext cx="1456668" cy="226658"/>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E9B9D337-3F65-CFDA-BC69-EA47C2B6FDB9}"/>
              </a:ext>
            </a:extLst>
          </p:cNvPr>
          <p:cNvSpPr txBox="1"/>
          <p:nvPr/>
        </p:nvSpPr>
        <p:spPr>
          <a:xfrm rot="1084362">
            <a:off x="1793589" y="1687635"/>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37" name="Arrow: Right 36">
            <a:extLst>
              <a:ext uri="{FF2B5EF4-FFF2-40B4-BE49-F238E27FC236}">
                <a16:creationId xmlns:a16="http://schemas.microsoft.com/office/drawing/2014/main" id="{D17A1F0C-0B5A-27F5-8D6E-A8EC5C998B6E}"/>
              </a:ext>
            </a:extLst>
          </p:cNvPr>
          <p:cNvSpPr/>
          <p:nvPr/>
        </p:nvSpPr>
        <p:spPr>
          <a:xfrm>
            <a:off x="4421312" y="2485762"/>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0C4FAAFD-F2BA-3D91-0E4B-8228260D4180}"/>
              </a:ext>
            </a:extLst>
          </p:cNvPr>
          <p:cNvSpPr txBox="1"/>
          <p:nvPr/>
        </p:nvSpPr>
        <p:spPr>
          <a:xfrm>
            <a:off x="4196726" y="2230612"/>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الخرج كنص</a:t>
            </a:r>
            <a:endParaRPr lang="en-US" sz="1600" b="1" dirty="0">
              <a:latin typeface="Dubai" panose="020B0503030403030204" pitchFamily="34" charset="-78"/>
              <a:cs typeface="Dubai" panose="020B0503030403030204" pitchFamily="34" charset="-78"/>
            </a:endParaRPr>
          </a:p>
        </p:txBody>
      </p:sp>
      <p:pic>
        <p:nvPicPr>
          <p:cNvPr id="2050" name="Picture 2" descr="Best Restaurant Consultant firms in Dubai - BrandPortunity">
            <a:extLst>
              <a:ext uri="{FF2B5EF4-FFF2-40B4-BE49-F238E27FC236}">
                <a16:creationId xmlns:a16="http://schemas.microsoft.com/office/drawing/2014/main" id="{5A0D1689-B378-B774-0798-D13C806A43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6261" y="2049642"/>
            <a:ext cx="1159887" cy="947241"/>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6474F333-8052-D122-2A83-753667D046A9}"/>
              </a:ext>
            </a:extLst>
          </p:cNvPr>
          <p:cNvSpPr txBox="1"/>
          <p:nvPr/>
        </p:nvSpPr>
        <p:spPr>
          <a:xfrm>
            <a:off x="5341773" y="2982316"/>
            <a:ext cx="1624875"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محلل</a:t>
            </a:r>
            <a:endParaRPr lang="en-US" sz="1600" b="1" dirty="0">
              <a:latin typeface="Dubai" panose="020B0503030403030204" pitchFamily="34" charset="-78"/>
              <a:cs typeface="Dubai" panose="020B0503030403030204" pitchFamily="34" charset="-78"/>
            </a:endParaRPr>
          </a:p>
        </p:txBody>
      </p:sp>
      <p:sp>
        <p:nvSpPr>
          <p:cNvPr id="3" name="Rectangle 2">
            <a:extLst>
              <a:ext uri="{FF2B5EF4-FFF2-40B4-BE49-F238E27FC236}">
                <a16:creationId xmlns:a16="http://schemas.microsoft.com/office/drawing/2014/main" id="{E424DBD8-70A4-72AC-8A6D-7F708BD0A0C9}"/>
              </a:ext>
            </a:extLst>
          </p:cNvPr>
          <p:cNvSpPr/>
          <p:nvPr/>
        </p:nvSpPr>
        <p:spPr>
          <a:xfrm>
            <a:off x="2070160" y="1534886"/>
            <a:ext cx="5301843" cy="235947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38C2527-BEEF-DF78-A82D-67248DC54309}"/>
              </a:ext>
            </a:extLst>
          </p:cNvPr>
          <p:cNvSpPr txBox="1"/>
          <p:nvPr/>
        </p:nvSpPr>
        <p:spPr>
          <a:xfrm>
            <a:off x="3556549" y="3825525"/>
            <a:ext cx="2045164" cy="461665"/>
          </a:xfrm>
          <a:prstGeom prst="rect">
            <a:avLst/>
          </a:prstGeom>
          <a:noFill/>
        </p:spPr>
        <p:txBody>
          <a:bodyPr wrap="square" rtlCol="0">
            <a:spAutoFit/>
          </a:bodyPr>
          <a:lstStyle/>
          <a:p>
            <a:pPr algn="r" rtl="1"/>
            <a:r>
              <a:rPr lang="ar-SY" sz="2400" b="1" dirty="0"/>
              <a:t>مرسل الأوامر</a:t>
            </a:r>
            <a:endParaRPr lang="en-US" sz="2400" b="1" dirty="0"/>
          </a:p>
        </p:txBody>
      </p:sp>
    </p:spTree>
    <p:extLst>
      <p:ext uri="{BB962C8B-B14F-4D97-AF65-F5344CB8AC3E}">
        <p14:creationId xmlns:p14="http://schemas.microsoft.com/office/powerpoint/2010/main" val="36518406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كيفية التعامل مع النموذج اللغوي</a:t>
            </a:r>
            <a:endParaRPr lang="ar-SY" sz="2000" dirty="0">
              <a:latin typeface="Dubai" panose="020B0503030403030204" pitchFamily="34" charset="-78"/>
              <a:cs typeface="Dubai" panose="020B0503030403030204" pitchFamily="34" charset="-78"/>
            </a:endParaRPr>
          </a:p>
        </p:txBody>
      </p:sp>
      <p:sp>
        <p:nvSpPr>
          <p:cNvPr id="33" name="TextBox 32">
            <a:extLst>
              <a:ext uri="{FF2B5EF4-FFF2-40B4-BE49-F238E27FC236}">
                <a16:creationId xmlns:a16="http://schemas.microsoft.com/office/drawing/2014/main" id="{66D66295-210C-0813-A1F4-42BB6DF44B6A}"/>
              </a:ext>
            </a:extLst>
          </p:cNvPr>
          <p:cNvSpPr txBox="1"/>
          <p:nvPr/>
        </p:nvSpPr>
        <p:spPr>
          <a:xfrm>
            <a:off x="2546418" y="2842351"/>
            <a:ext cx="1477159"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نموذج لغوي كبير</a:t>
            </a:r>
            <a:r>
              <a:rPr lang="en-US" sz="1600" b="1" dirty="0">
                <a:latin typeface="Dubai" panose="020B0503030403030204" pitchFamily="34" charset="-78"/>
                <a:cs typeface="Dubai" panose="020B0503030403030204" pitchFamily="34" charset="-78"/>
              </a:rPr>
              <a:t>(LLM) </a:t>
            </a:r>
          </a:p>
        </p:txBody>
      </p:sp>
      <p:pic>
        <p:nvPicPr>
          <p:cNvPr id="34" name="Picture 33">
            <a:extLst>
              <a:ext uri="{FF2B5EF4-FFF2-40B4-BE49-F238E27FC236}">
                <a16:creationId xmlns:a16="http://schemas.microsoft.com/office/drawing/2014/main" id="{BACD4402-3AF9-2716-3499-BB635200B158}"/>
              </a:ext>
            </a:extLst>
          </p:cNvPr>
          <p:cNvPicPr>
            <a:picLocks noChangeAspect="1"/>
          </p:cNvPicPr>
          <p:nvPr/>
        </p:nvPicPr>
        <p:blipFill>
          <a:blip r:embed="rId3"/>
          <a:stretch>
            <a:fillRect/>
          </a:stretch>
        </p:blipFill>
        <p:spPr>
          <a:xfrm>
            <a:off x="2799590" y="1689350"/>
            <a:ext cx="1016988" cy="1149639"/>
          </a:xfrm>
          <a:prstGeom prst="rect">
            <a:avLst/>
          </a:prstGeom>
        </p:spPr>
      </p:pic>
      <p:sp>
        <p:nvSpPr>
          <p:cNvPr id="37" name="Arrow: Right 36">
            <a:extLst>
              <a:ext uri="{FF2B5EF4-FFF2-40B4-BE49-F238E27FC236}">
                <a16:creationId xmlns:a16="http://schemas.microsoft.com/office/drawing/2014/main" id="{D17A1F0C-0B5A-27F5-8D6E-A8EC5C998B6E}"/>
              </a:ext>
            </a:extLst>
          </p:cNvPr>
          <p:cNvSpPr/>
          <p:nvPr/>
        </p:nvSpPr>
        <p:spPr>
          <a:xfrm>
            <a:off x="3989576" y="2322478"/>
            <a:ext cx="99920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0C4FAAFD-F2BA-3D91-0E4B-8228260D4180}"/>
              </a:ext>
            </a:extLst>
          </p:cNvPr>
          <p:cNvSpPr txBox="1"/>
          <p:nvPr/>
        </p:nvSpPr>
        <p:spPr>
          <a:xfrm>
            <a:off x="3786081" y="2067328"/>
            <a:ext cx="1421030"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الخرج كنص</a:t>
            </a:r>
            <a:endParaRPr lang="en-US" sz="1600" b="1" dirty="0">
              <a:latin typeface="Dubai" panose="020B0503030403030204" pitchFamily="34" charset="-78"/>
              <a:cs typeface="Dubai" panose="020B0503030403030204" pitchFamily="34" charset="-78"/>
            </a:endParaRPr>
          </a:p>
        </p:txBody>
      </p:sp>
      <p:sp>
        <p:nvSpPr>
          <p:cNvPr id="3" name="Arrow: Right 2">
            <a:extLst>
              <a:ext uri="{FF2B5EF4-FFF2-40B4-BE49-F238E27FC236}">
                <a16:creationId xmlns:a16="http://schemas.microsoft.com/office/drawing/2014/main" id="{54979597-7398-0A77-AF72-A6025C2681D6}"/>
              </a:ext>
            </a:extLst>
          </p:cNvPr>
          <p:cNvSpPr/>
          <p:nvPr/>
        </p:nvSpPr>
        <p:spPr>
          <a:xfrm rot="1017609">
            <a:off x="1341540" y="1802416"/>
            <a:ext cx="1456668" cy="226658"/>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9FD3400-26D7-7722-675E-EB2BC8ADEDFE}"/>
              </a:ext>
            </a:extLst>
          </p:cNvPr>
          <p:cNvPicPr>
            <a:picLocks noChangeAspect="1"/>
          </p:cNvPicPr>
          <p:nvPr/>
        </p:nvPicPr>
        <p:blipFill>
          <a:blip r:embed="rId4"/>
          <a:stretch>
            <a:fillRect/>
          </a:stretch>
        </p:blipFill>
        <p:spPr>
          <a:xfrm>
            <a:off x="1360261" y="2490602"/>
            <a:ext cx="1419225" cy="504825"/>
          </a:xfrm>
          <a:prstGeom prst="rect">
            <a:avLst/>
          </a:prstGeom>
        </p:spPr>
      </p:pic>
      <p:sp>
        <p:nvSpPr>
          <p:cNvPr id="10" name="TextBox 9">
            <a:extLst>
              <a:ext uri="{FF2B5EF4-FFF2-40B4-BE49-F238E27FC236}">
                <a16:creationId xmlns:a16="http://schemas.microsoft.com/office/drawing/2014/main" id="{9390AEBC-375C-D9A8-2FC7-BD6716197309}"/>
              </a:ext>
            </a:extLst>
          </p:cNvPr>
          <p:cNvSpPr txBox="1"/>
          <p:nvPr/>
        </p:nvSpPr>
        <p:spPr>
          <a:xfrm>
            <a:off x="4266261" y="1869849"/>
            <a:ext cx="445834" cy="307777"/>
          </a:xfrm>
          <a:prstGeom prst="rect">
            <a:avLst/>
          </a:prstGeom>
          <a:noFill/>
        </p:spPr>
        <p:txBody>
          <a:bodyPr wrap="square">
            <a:spAutoFit/>
          </a:bodyPr>
          <a:lstStyle/>
          <a:p>
            <a:r>
              <a:rPr lang="en-US" dirty="0"/>
              <a:t>❌</a:t>
            </a:r>
          </a:p>
        </p:txBody>
      </p:sp>
      <p:sp>
        <p:nvSpPr>
          <p:cNvPr id="13" name="TextBox 12">
            <a:extLst>
              <a:ext uri="{FF2B5EF4-FFF2-40B4-BE49-F238E27FC236}">
                <a16:creationId xmlns:a16="http://schemas.microsoft.com/office/drawing/2014/main" id="{31D16B6A-2BA9-E743-2A0C-01E77126B89B}"/>
              </a:ext>
            </a:extLst>
          </p:cNvPr>
          <p:cNvSpPr txBox="1"/>
          <p:nvPr/>
        </p:nvSpPr>
        <p:spPr>
          <a:xfrm>
            <a:off x="2117945" y="3290505"/>
            <a:ext cx="6094584" cy="830997"/>
          </a:xfrm>
          <a:prstGeom prst="rect">
            <a:avLst/>
          </a:prstGeom>
          <a:noFill/>
        </p:spPr>
        <p:txBody>
          <a:bodyPr wrap="square" rtlCol="0">
            <a:spAutoFit/>
          </a:bodyPr>
          <a:lstStyle/>
          <a:p>
            <a:pPr algn="r" rtl="1"/>
            <a:r>
              <a:rPr lang="ar-SY" sz="1600" b="1" dirty="0">
                <a:latin typeface="Dubai" panose="020B0503030403030204" pitchFamily="34" charset="-78"/>
                <a:cs typeface="Dubai" panose="020B0503030403030204" pitchFamily="34" charset="-78"/>
              </a:rPr>
              <a:t>الأخطاء الممكنة أن تحدث:</a:t>
            </a:r>
          </a:p>
          <a:p>
            <a:pPr marL="285750" indent="-285750" algn="r" rtl="1">
              <a:buFont typeface="Arial" panose="020B0604020202020204" pitchFamily="34" charset="0"/>
              <a:buChar char="•"/>
            </a:pPr>
            <a:r>
              <a:rPr lang="ar-SY" sz="1600" dirty="0">
                <a:latin typeface="Dubai" panose="020B0503030403030204" pitchFamily="34" charset="-78"/>
                <a:cs typeface="Dubai" panose="020B0503030403030204" pitchFamily="34" charset="-78"/>
              </a:rPr>
              <a:t>النموذج لا يستجيب.</a:t>
            </a:r>
          </a:p>
          <a:p>
            <a:pPr marL="285750" indent="-285750" algn="r" rtl="1">
              <a:buFont typeface="Arial" panose="020B0604020202020204" pitchFamily="34" charset="0"/>
              <a:buChar char="•"/>
            </a:pPr>
            <a:r>
              <a:rPr lang="ar-SY" sz="1600" dirty="0">
                <a:latin typeface="Dubai" panose="020B0503030403030204" pitchFamily="34" charset="-78"/>
                <a:cs typeface="Dubai" panose="020B0503030403030204" pitchFamily="34" charset="-78"/>
              </a:rPr>
              <a:t>النموذج لم يستجب بالتنسيق المناسب.</a:t>
            </a:r>
          </a:p>
        </p:txBody>
      </p:sp>
    </p:spTree>
    <p:extLst>
      <p:ext uri="{BB962C8B-B14F-4D97-AF65-F5344CB8AC3E}">
        <p14:creationId xmlns:p14="http://schemas.microsoft.com/office/powerpoint/2010/main" val="24659385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كيفية التعامل مع النموذج اللغوي</a:t>
            </a:r>
            <a:endParaRPr lang="ar-SY" sz="2000" dirty="0">
              <a:latin typeface="Dubai" panose="020B0503030403030204" pitchFamily="34" charset="-78"/>
              <a:cs typeface="Dubai" panose="020B0503030403030204" pitchFamily="34" charset="-78"/>
            </a:endParaRPr>
          </a:p>
        </p:txBody>
      </p:sp>
      <p:pic>
        <p:nvPicPr>
          <p:cNvPr id="2050" name="Picture 2" descr="Best Restaurant Consultant firms in Dubai - BrandPortunity">
            <a:extLst>
              <a:ext uri="{FF2B5EF4-FFF2-40B4-BE49-F238E27FC236}">
                <a16:creationId xmlns:a16="http://schemas.microsoft.com/office/drawing/2014/main" id="{5A0D1689-B378-B774-0798-D13C806A4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778" y="1521199"/>
            <a:ext cx="1054443" cy="861128"/>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6474F333-8052-D122-2A83-753667D046A9}"/>
              </a:ext>
            </a:extLst>
          </p:cNvPr>
          <p:cNvSpPr txBox="1"/>
          <p:nvPr/>
        </p:nvSpPr>
        <p:spPr>
          <a:xfrm>
            <a:off x="3841426" y="2410817"/>
            <a:ext cx="1477159"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محلل</a:t>
            </a:r>
            <a:endParaRPr lang="en-US" sz="1600" b="1" dirty="0">
              <a:latin typeface="Dubai" panose="020B0503030403030204" pitchFamily="34" charset="-78"/>
              <a:cs typeface="Dubai" panose="020B0503030403030204" pitchFamily="34" charset="-78"/>
            </a:endParaRPr>
          </a:p>
        </p:txBody>
      </p:sp>
      <p:cxnSp>
        <p:nvCxnSpPr>
          <p:cNvPr id="6" name="Connector: Elbow 5">
            <a:extLst>
              <a:ext uri="{FF2B5EF4-FFF2-40B4-BE49-F238E27FC236}">
                <a16:creationId xmlns:a16="http://schemas.microsoft.com/office/drawing/2014/main" id="{93211A49-8FE3-8A9A-E5C0-87A50B740B54}"/>
              </a:ext>
            </a:extLst>
          </p:cNvPr>
          <p:cNvCxnSpPr>
            <a:cxnSpLocks/>
            <a:stCxn id="39" idx="2"/>
            <a:endCxn id="9" idx="0"/>
          </p:cNvCxnSpPr>
          <p:nvPr/>
        </p:nvCxnSpPr>
        <p:spPr>
          <a:xfrm rot="5400000">
            <a:off x="2835384" y="1571337"/>
            <a:ext cx="566588" cy="292265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1654D10-D2C0-6D48-0AAD-E24D12A6BE8B}"/>
              </a:ext>
            </a:extLst>
          </p:cNvPr>
          <p:cNvSpPr/>
          <p:nvPr/>
        </p:nvSpPr>
        <p:spPr>
          <a:xfrm>
            <a:off x="889705" y="3315959"/>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rtl="1"/>
            <a:r>
              <a:rPr lang="ar-SY" sz="1400" b="1" dirty="0">
                <a:solidFill>
                  <a:schemeClr val="tx1"/>
                </a:solidFill>
                <a:latin typeface="+mj-lt"/>
                <a:cs typeface="Dubai" panose="020B0503030403030204" pitchFamily="34" charset="-78"/>
              </a:rPr>
              <a:t>إعادة المحاولة بعد فترة صغيرة</a:t>
            </a:r>
          </a:p>
        </p:txBody>
      </p:sp>
      <p:sp>
        <p:nvSpPr>
          <p:cNvPr id="11" name="Rectangle 10">
            <a:extLst>
              <a:ext uri="{FF2B5EF4-FFF2-40B4-BE49-F238E27FC236}">
                <a16:creationId xmlns:a16="http://schemas.microsoft.com/office/drawing/2014/main" id="{2314204E-3F0B-3F54-E108-8DEE142FA81F}"/>
              </a:ext>
            </a:extLst>
          </p:cNvPr>
          <p:cNvSpPr/>
          <p:nvPr/>
        </p:nvSpPr>
        <p:spPr>
          <a:xfrm>
            <a:off x="6870861" y="3315959"/>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rtl="1"/>
            <a:r>
              <a:rPr lang="ar-SY" sz="1400" b="1" dirty="0">
                <a:solidFill>
                  <a:schemeClr val="tx1"/>
                </a:solidFill>
                <a:latin typeface="+mj-lt"/>
                <a:cs typeface="Dubai" panose="020B0503030403030204" pitchFamily="34" charset="-78"/>
              </a:rPr>
              <a:t>إعادة الجواب الصحيح</a:t>
            </a:r>
          </a:p>
        </p:txBody>
      </p:sp>
      <p:cxnSp>
        <p:nvCxnSpPr>
          <p:cNvPr id="15" name="Connector: Elbow 14">
            <a:extLst>
              <a:ext uri="{FF2B5EF4-FFF2-40B4-BE49-F238E27FC236}">
                <a16:creationId xmlns:a16="http://schemas.microsoft.com/office/drawing/2014/main" id="{17409266-8401-5FC5-B480-15C725D484ED}"/>
              </a:ext>
            </a:extLst>
          </p:cNvPr>
          <p:cNvCxnSpPr>
            <a:stCxn id="39" idx="2"/>
            <a:endCxn id="11" idx="0"/>
          </p:cNvCxnSpPr>
          <p:nvPr/>
        </p:nvCxnSpPr>
        <p:spPr>
          <a:xfrm rot="16200000" flipH="1">
            <a:off x="5825962" y="1503415"/>
            <a:ext cx="566588" cy="30585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374C6C5-D0A0-9037-3653-3A8983636E10}"/>
              </a:ext>
            </a:extLst>
          </p:cNvPr>
          <p:cNvSpPr txBox="1"/>
          <p:nvPr/>
        </p:nvSpPr>
        <p:spPr>
          <a:xfrm>
            <a:off x="6409809" y="2756624"/>
            <a:ext cx="1423549" cy="307777"/>
          </a:xfrm>
          <a:prstGeom prst="rect">
            <a:avLst/>
          </a:prstGeom>
          <a:noFill/>
        </p:spPr>
        <p:txBody>
          <a:bodyPr wrap="square">
            <a:spAutoFit/>
          </a:bodyPr>
          <a:lstStyle/>
          <a:p>
            <a:pPr algn="ctr"/>
            <a:r>
              <a:rPr lang="ar-SY" dirty="0"/>
              <a:t>استجابة صحيحة✅</a:t>
            </a:r>
            <a:endParaRPr lang="en-US" dirty="0"/>
          </a:p>
        </p:txBody>
      </p:sp>
      <p:sp>
        <p:nvSpPr>
          <p:cNvPr id="23" name="TextBox 22">
            <a:extLst>
              <a:ext uri="{FF2B5EF4-FFF2-40B4-BE49-F238E27FC236}">
                <a16:creationId xmlns:a16="http://schemas.microsoft.com/office/drawing/2014/main" id="{7A4D9F22-E7CE-2F68-A237-713659F6924F}"/>
              </a:ext>
            </a:extLst>
          </p:cNvPr>
          <p:cNvSpPr txBox="1"/>
          <p:nvPr/>
        </p:nvSpPr>
        <p:spPr>
          <a:xfrm>
            <a:off x="840740" y="2719065"/>
            <a:ext cx="1688669" cy="307777"/>
          </a:xfrm>
          <a:prstGeom prst="rect">
            <a:avLst/>
          </a:prstGeom>
          <a:noFill/>
        </p:spPr>
        <p:txBody>
          <a:bodyPr wrap="square">
            <a:spAutoFit/>
          </a:bodyPr>
          <a:lstStyle/>
          <a:p>
            <a:pPr algn="r" rtl="1"/>
            <a:r>
              <a:rPr lang="en-US" dirty="0"/>
              <a:t>❌</a:t>
            </a:r>
            <a:r>
              <a:rPr lang="ar-SY" dirty="0"/>
              <a:t>خطأ من قبل النموذج</a:t>
            </a:r>
            <a:endParaRPr lang="en-US" dirty="0"/>
          </a:p>
        </p:txBody>
      </p:sp>
    </p:spTree>
    <p:extLst>
      <p:ext uri="{BB962C8B-B14F-4D97-AF65-F5344CB8AC3E}">
        <p14:creationId xmlns:p14="http://schemas.microsoft.com/office/powerpoint/2010/main" val="3291899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7026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عمليات الأعمال</a:t>
            </a:r>
            <a:endParaRPr lang="ar-SY" sz="2000" dirty="0">
              <a:latin typeface="Dubai" panose="020B0503030403030204" pitchFamily="34" charset="-78"/>
              <a:cs typeface="Dubai" panose="020B0503030403030204" pitchFamily="34" charset="-78"/>
            </a:endParaRPr>
          </a:p>
        </p:txBody>
      </p:sp>
      <p:sp>
        <p:nvSpPr>
          <p:cNvPr id="12" name="TextBox 11">
            <a:extLst>
              <a:ext uri="{FF2B5EF4-FFF2-40B4-BE49-F238E27FC236}">
                <a16:creationId xmlns:a16="http://schemas.microsoft.com/office/drawing/2014/main" id="{4421137E-A3B7-5AD0-F370-361D838B3A9A}"/>
              </a:ext>
            </a:extLst>
          </p:cNvPr>
          <p:cNvSpPr txBox="1"/>
          <p:nvPr/>
        </p:nvSpPr>
        <p:spPr>
          <a:xfrm>
            <a:off x="755095" y="2116192"/>
            <a:ext cx="7633607" cy="1631216"/>
          </a:xfrm>
          <a:prstGeom prst="rect">
            <a:avLst/>
          </a:prstGeom>
          <a:noFill/>
        </p:spPr>
        <p:txBody>
          <a:bodyPr wrap="square">
            <a:spAutoFit/>
          </a:bodyPr>
          <a:lstStyle/>
          <a:p>
            <a:r>
              <a:rPr lang="en-US" sz="2000" dirty="0"/>
              <a:t>The process begins with the user </a:t>
            </a:r>
            <a:r>
              <a:rPr lang="en-US" sz="2000" dirty="0">
                <a:highlight>
                  <a:srgbClr val="00FF00"/>
                </a:highlight>
              </a:rPr>
              <a:t>logging in</a:t>
            </a:r>
            <a:r>
              <a:rPr lang="en-US" sz="2000" dirty="0"/>
              <a:t>, after which they can </a:t>
            </a:r>
            <a:r>
              <a:rPr lang="en-US" sz="2000" dirty="0">
                <a:highlight>
                  <a:srgbClr val="00FF00"/>
                </a:highlight>
              </a:rPr>
              <a:t>choose the items </a:t>
            </a:r>
            <a:r>
              <a:rPr lang="en-US" sz="2000" dirty="0"/>
              <a:t>they wish to purchase. If they decide to </a:t>
            </a:r>
            <a:r>
              <a:rPr lang="en-US" sz="2000" dirty="0">
                <a:highlight>
                  <a:srgbClr val="00FF00"/>
                </a:highlight>
              </a:rPr>
              <a:t>cancel</a:t>
            </a:r>
            <a:r>
              <a:rPr lang="en-US" sz="2000" dirty="0"/>
              <a:t> their order, they can do so at this stage. Otherwise, they will proceed to </a:t>
            </a:r>
            <a:r>
              <a:rPr lang="en-US" sz="2000" dirty="0">
                <a:highlight>
                  <a:srgbClr val="00FF00"/>
                </a:highlight>
              </a:rPr>
              <a:t>select their preferred payment method </a:t>
            </a:r>
            <a:r>
              <a:rPr lang="en-US" sz="2000" dirty="0"/>
              <a:t>before </a:t>
            </a:r>
            <a:r>
              <a:rPr lang="en-US" sz="2000" dirty="0">
                <a:highlight>
                  <a:srgbClr val="00FF00"/>
                </a:highlight>
              </a:rPr>
              <a:t>finalizing</a:t>
            </a:r>
            <a:r>
              <a:rPr lang="en-US" sz="2000" dirty="0"/>
              <a:t> the order.</a:t>
            </a:r>
          </a:p>
        </p:txBody>
      </p:sp>
      <p:sp>
        <p:nvSpPr>
          <p:cNvPr id="3" name="TextBox 2">
            <a:extLst>
              <a:ext uri="{FF2B5EF4-FFF2-40B4-BE49-F238E27FC236}">
                <a16:creationId xmlns:a16="http://schemas.microsoft.com/office/drawing/2014/main" id="{367EED52-A11F-51C8-A2E6-4AE34473FCC3}"/>
              </a:ext>
            </a:extLst>
          </p:cNvPr>
          <p:cNvSpPr txBox="1"/>
          <p:nvPr/>
        </p:nvSpPr>
        <p:spPr>
          <a:xfrm>
            <a:off x="1649185" y="1478496"/>
            <a:ext cx="6581503" cy="400110"/>
          </a:xfrm>
          <a:prstGeom prst="rect">
            <a:avLst/>
          </a:prstGeom>
          <a:noFill/>
        </p:spPr>
        <p:txBody>
          <a:bodyPr wrap="square" rtlCol="0">
            <a:spAutoFit/>
          </a:bodyPr>
          <a:lstStyle/>
          <a:p>
            <a:pPr algn="r" rtl="1"/>
            <a:r>
              <a:rPr lang="ar-SY" sz="2000" b="1" dirty="0">
                <a:latin typeface="Dubai" panose="020B0503030403030204" pitchFamily="34" charset="-78"/>
                <a:cs typeface="Dubai" panose="020B0503030403030204" pitchFamily="34" charset="-78"/>
              </a:rPr>
              <a:t>التوصيف النصي لعملية</a:t>
            </a:r>
            <a:r>
              <a:rPr lang="ar-SY" sz="2000" dirty="0">
                <a:latin typeface="Dubai" panose="020B0503030403030204" pitchFamily="34" charset="-78"/>
                <a:cs typeface="Dubai" panose="020B0503030403030204" pitchFamily="34" charset="-78"/>
              </a:rPr>
              <a:t>: الشراء من متجر الكتروني.</a:t>
            </a:r>
            <a:endParaRPr lang="en-US" sz="2000" b="1"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5600903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7" name="Rectangle 66">
            <a:extLst>
              <a:ext uri="{FF2B5EF4-FFF2-40B4-BE49-F238E27FC236}">
                <a16:creationId xmlns:a16="http://schemas.microsoft.com/office/drawing/2014/main" id="{97ACCC25-C01F-1FC8-7D9D-2AA09B05F264}"/>
              </a:ext>
            </a:extLst>
          </p:cNvPr>
          <p:cNvSpPr/>
          <p:nvPr/>
        </p:nvSpPr>
        <p:spPr>
          <a:xfrm>
            <a:off x="3804252" y="1396093"/>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استخراج السيناريوهات</a:t>
            </a:r>
          </a:p>
        </p:txBody>
      </p:sp>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المخطَّط العام</a:t>
            </a:r>
            <a:endParaRPr lang="ar-SY" sz="2000" dirty="0">
              <a:latin typeface="Dubai" panose="020B0503030403030204" pitchFamily="34" charset="-78"/>
              <a:cs typeface="Dubai" panose="020B0503030403030204" pitchFamily="34" charset="-78"/>
            </a:endParaRPr>
          </a:p>
        </p:txBody>
      </p:sp>
      <p:sp>
        <p:nvSpPr>
          <p:cNvPr id="3" name="Rectangle 2">
            <a:extLst>
              <a:ext uri="{FF2B5EF4-FFF2-40B4-BE49-F238E27FC236}">
                <a16:creationId xmlns:a16="http://schemas.microsoft.com/office/drawing/2014/main" id="{4A1D8424-2B52-C80D-F8A5-166167610665}"/>
              </a:ext>
            </a:extLst>
          </p:cNvPr>
          <p:cNvSpPr/>
          <p:nvPr/>
        </p:nvSpPr>
        <p:spPr>
          <a:xfrm>
            <a:off x="3804251" y="2303587"/>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rtl="1"/>
            <a:r>
              <a:rPr lang="ar-SY" sz="1400" b="1" dirty="0">
                <a:solidFill>
                  <a:schemeClr val="tx1"/>
                </a:solidFill>
                <a:latin typeface="+mj-lt"/>
                <a:cs typeface="Dubai" panose="020B0503030403030204" pitchFamily="34" charset="-78"/>
              </a:rPr>
              <a:t>بناء بيان </a:t>
            </a:r>
            <a:r>
              <a:rPr lang="en-US" sz="1400" b="1" dirty="0">
                <a:solidFill>
                  <a:schemeClr val="tx1"/>
                </a:solidFill>
                <a:latin typeface="+mj-lt"/>
                <a:cs typeface="Dubai" panose="020B0503030403030204" pitchFamily="34" charset="-78"/>
              </a:rPr>
              <a:t>(Graph)</a:t>
            </a:r>
            <a:r>
              <a:rPr lang="ar-SY" sz="1400" b="1" dirty="0">
                <a:solidFill>
                  <a:schemeClr val="tx1"/>
                </a:solidFill>
                <a:latin typeface="+mj-lt"/>
                <a:cs typeface="Dubai" panose="020B0503030403030204" pitchFamily="34" charset="-78"/>
              </a:rPr>
              <a:t> الأنشطة</a:t>
            </a:r>
          </a:p>
        </p:txBody>
      </p:sp>
      <p:sp>
        <p:nvSpPr>
          <p:cNvPr id="4" name="Rectangle 3">
            <a:extLst>
              <a:ext uri="{FF2B5EF4-FFF2-40B4-BE49-F238E27FC236}">
                <a16:creationId xmlns:a16="http://schemas.microsoft.com/office/drawing/2014/main" id="{6073CE5E-5BFB-4C61-FA1B-4198ADD7B16C}"/>
              </a:ext>
            </a:extLst>
          </p:cNvPr>
          <p:cNvSpPr/>
          <p:nvPr/>
        </p:nvSpPr>
        <p:spPr>
          <a:xfrm>
            <a:off x="3804250" y="3201179"/>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معالجة البيان</a:t>
            </a:r>
          </a:p>
        </p:txBody>
      </p:sp>
      <p:sp>
        <p:nvSpPr>
          <p:cNvPr id="5" name="Rectangle 4">
            <a:extLst>
              <a:ext uri="{FF2B5EF4-FFF2-40B4-BE49-F238E27FC236}">
                <a16:creationId xmlns:a16="http://schemas.microsoft.com/office/drawing/2014/main" id="{B5943C9C-E3BC-D30B-3992-D5900F3EB955}"/>
              </a:ext>
            </a:extLst>
          </p:cNvPr>
          <p:cNvSpPr/>
          <p:nvPr/>
        </p:nvSpPr>
        <p:spPr>
          <a:xfrm>
            <a:off x="3804253" y="4117315"/>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الأنشطة</a:t>
            </a:r>
          </a:p>
        </p:txBody>
      </p:sp>
      <p:sp>
        <p:nvSpPr>
          <p:cNvPr id="7" name="Rectangle 6">
            <a:extLst>
              <a:ext uri="{FF2B5EF4-FFF2-40B4-BE49-F238E27FC236}">
                <a16:creationId xmlns:a16="http://schemas.microsoft.com/office/drawing/2014/main" id="{7B082401-54AE-50A4-3F21-49E4123F7B40}"/>
              </a:ext>
            </a:extLst>
          </p:cNvPr>
          <p:cNvSpPr/>
          <p:nvPr/>
        </p:nvSpPr>
        <p:spPr>
          <a:xfrm>
            <a:off x="6283475" y="4117314"/>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البوابات</a:t>
            </a:r>
          </a:p>
        </p:txBody>
      </p:sp>
      <p:sp>
        <p:nvSpPr>
          <p:cNvPr id="8" name="Rectangle 7">
            <a:extLst>
              <a:ext uri="{FF2B5EF4-FFF2-40B4-BE49-F238E27FC236}">
                <a16:creationId xmlns:a16="http://schemas.microsoft.com/office/drawing/2014/main" id="{24F72208-7011-0BA8-3D68-C7E22EC2EFBD}"/>
              </a:ext>
            </a:extLst>
          </p:cNvPr>
          <p:cNvSpPr/>
          <p:nvPr/>
        </p:nvSpPr>
        <p:spPr>
          <a:xfrm>
            <a:off x="1278766" y="4117313"/>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الفاعلين</a:t>
            </a:r>
          </a:p>
        </p:txBody>
      </p:sp>
      <p:cxnSp>
        <p:nvCxnSpPr>
          <p:cNvPr id="10" name="Connector: Elbow 9">
            <a:extLst>
              <a:ext uri="{FF2B5EF4-FFF2-40B4-BE49-F238E27FC236}">
                <a16:creationId xmlns:a16="http://schemas.microsoft.com/office/drawing/2014/main" id="{FECDA5E6-C842-ECEB-FA4A-D288167A660B}"/>
              </a:ext>
            </a:extLst>
          </p:cNvPr>
          <p:cNvCxnSpPr>
            <a:stCxn id="67" idx="2"/>
            <a:endCxn id="3" idx="0"/>
          </p:cNvCxnSpPr>
          <p:nvPr/>
        </p:nvCxnSpPr>
        <p:spPr>
          <a:xfrm rot="5400000">
            <a:off x="4433181" y="2164870"/>
            <a:ext cx="277433"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449A3173-2534-68B9-FA8C-099F13C21431}"/>
              </a:ext>
            </a:extLst>
          </p:cNvPr>
          <p:cNvCxnSpPr>
            <a:cxnSpLocks/>
            <a:stCxn id="3" idx="2"/>
            <a:endCxn id="4" idx="0"/>
          </p:cNvCxnSpPr>
          <p:nvPr/>
        </p:nvCxnSpPr>
        <p:spPr>
          <a:xfrm rot="5400000">
            <a:off x="4438131" y="3067413"/>
            <a:ext cx="26753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28AFF43-9361-6D3D-CA25-576A2EE0B0E6}"/>
              </a:ext>
            </a:extLst>
          </p:cNvPr>
          <p:cNvCxnSpPr>
            <a:stCxn id="4" idx="2"/>
            <a:endCxn id="5" idx="0"/>
          </p:cNvCxnSpPr>
          <p:nvPr/>
        </p:nvCxnSpPr>
        <p:spPr>
          <a:xfrm rot="16200000" flipH="1">
            <a:off x="4428859" y="3974275"/>
            <a:ext cx="286075" cy="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A15F672-F233-6610-2EC3-A04EBF1B21DF}"/>
              </a:ext>
            </a:extLst>
          </p:cNvPr>
          <p:cNvCxnSpPr>
            <a:stCxn id="4" idx="1"/>
            <a:endCxn id="8" idx="0"/>
          </p:cNvCxnSpPr>
          <p:nvPr/>
        </p:nvCxnSpPr>
        <p:spPr>
          <a:xfrm rot="10800000" flipV="1">
            <a:off x="2046412" y="3516209"/>
            <a:ext cx="1757839" cy="6011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9291E9A-6590-9872-2F61-B77CA6D6FC0C}"/>
              </a:ext>
            </a:extLst>
          </p:cNvPr>
          <p:cNvCxnSpPr>
            <a:stCxn id="4" idx="3"/>
            <a:endCxn id="7" idx="0"/>
          </p:cNvCxnSpPr>
          <p:nvPr/>
        </p:nvCxnSpPr>
        <p:spPr>
          <a:xfrm>
            <a:off x="5339539" y="3516210"/>
            <a:ext cx="1711581" cy="6011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12281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7" name="Rectangle 66">
            <a:extLst>
              <a:ext uri="{FF2B5EF4-FFF2-40B4-BE49-F238E27FC236}">
                <a16:creationId xmlns:a16="http://schemas.microsoft.com/office/drawing/2014/main" id="{97ACCC25-C01F-1FC8-7D9D-2AA09B05F264}"/>
              </a:ext>
            </a:extLst>
          </p:cNvPr>
          <p:cNvSpPr/>
          <p:nvPr/>
        </p:nvSpPr>
        <p:spPr>
          <a:xfrm>
            <a:off x="3804252" y="1396093"/>
            <a:ext cx="1535289" cy="630061"/>
          </a:xfrm>
          <a:prstGeom prst="rect">
            <a:avLst/>
          </a:prstGeom>
          <a:solidFill>
            <a:schemeClr val="bg2">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استخراج السيناريوهات</a:t>
            </a:r>
          </a:p>
        </p:txBody>
      </p:sp>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المخطَّط العام</a:t>
            </a:r>
            <a:endParaRPr lang="ar-SY" sz="2000" dirty="0">
              <a:latin typeface="Dubai" panose="020B0503030403030204" pitchFamily="34" charset="-78"/>
              <a:cs typeface="Dubai" panose="020B0503030403030204" pitchFamily="34" charset="-78"/>
            </a:endParaRPr>
          </a:p>
        </p:txBody>
      </p:sp>
      <p:sp>
        <p:nvSpPr>
          <p:cNvPr id="3" name="Rectangle 2">
            <a:extLst>
              <a:ext uri="{FF2B5EF4-FFF2-40B4-BE49-F238E27FC236}">
                <a16:creationId xmlns:a16="http://schemas.microsoft.com/office/drawing/2014/main" id="{4A1D8424-2B52-C80D-F8A5-166167610665}"/>
              </a:ext>
            </a:extLst>
          </p:cNvPr>
          <p:cNvSpPr/>
          <p:nvPr/>
        </p:nvSpPr>
        <p:spPr>
          <a:xfrm>
            <a:off x="3804251" y="2303587"/>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rtl="1"/>
            <a:r>
              <a:rPr lang="ar-SY" sz="1400" b="1" dirty="0">
                <a:solidFill>
                  <a:schemeClr val="tx1"/>
                </a:solidFill>
                <a:latin typeface="+mj-lt"/>
                <a:cs typeface="Dubai" panose="020B0503030403030204" pitchFamily="34" charset="-78"/>
              </a:rPr>
              <a:t>بناء بيان </a:t>
            </a:r>
            <a:r>
              <a:rPr lang="en-US" sz="1400" b="1" dirty="0">
                <a:solidFill>
                  <a:schemeClr val="tx1"/>
                </a:solidFill>
                <a:latin typeface="+mj-lt"/>
                <a:cs typeface="Dubai" panose="020B0503030403030204" pitchFamily="34" charset="-78"/>
              </a:rPr>
              <a:t>(Graph)</a:t>
            </a:r>
            <a:r>
              <a:rPr lang="ar-SY" sz="1400" b="1" dirty="0">
                <a:solidFill>
                  <a:schemeClr val="tx1"/>
                </a:solidFill>
                <a:latin typeface="+mj-lt"/>
                <a:cs typeface="Dubai" panose="020B0503030403030204" pitchFamily="34" charset="-78"/>
              </a:rPr>
              <a:t> الأنشطة</a:t>
            </a:r>
          </a:p>
        </p:txBody>
      </p:sp>
      <p:sp>
        <p:nvSpPr>
          <p:cNvPr id="4" name="Rectangle 3">
            <a:extLst>
              <a:ext uri="{FF2B5EF4-FFF2-40B4-BE49-F238E27FC236}">
                <a16:creationId xmlns:a16="http://schemas.microsoft.com/office/drawing/2014/main" id="{6073CE5E-5BFB-4C61-FA1B-4198ADD7B16C}"/>
              </a:ext>
            </a:extLst>
          </p:cNvPr>
          <p:cNvSpPr/>
          <p:nvPr/>
        </p:nvSpPr>
        <p:spPr>
          <a:xfrm>
            <a:off x="3804250" y="3201179"/>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معالجة البيان</a:t>
            </a:r>
          </a:p>
        </p:txBody>
      </p:sp>
      <p:sp>
        <p:nvSpPr>
          <p:cNvPr id="5" name="Rectangle 4">
            <a:extLst>
              <a:ext uri="{FF2B5EF4-FFF2-40B4-BE49-F238E27FC236}">
                <a16:creationId xmlns:a16="http://schemas.microsoft.com/office/drawing/2014/main" id="{B5943C9C-E3BC-D30B-3992-D5900F3EB955}"/>
              </a:ext>
            </a:extLst>
          </p:cNvPr>
          <p:cNvSpPr/>
          <p:nvPr/>
        </p:nvSpPr>
        <p:spPr>
          <a:xfrm>
            <a:off x="3804253" y="4117315"/>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الأنشطة</a:t>
            </a:r>
          </a:p>
        </p:txBody>
      </p:sp>
      <p:sp>
        <p:nvSpPr>
          <p:cNvPr id="7" name="Rectangle 6">
            <a:extLst>
              <a:ext uri="{FF2B5EF4-FFF2-40B4-BE49-F238E27FC236}">
                <a16:creationId xmlns:a16="http://schemas.microsoft.com/office/drawing/2014/main" id="{7B082401-54AE-50A4-3F21-49E4123F7B40}"/>
              </a:ext>
            </a:extLst>
          </p:cNvPr>
          <p:cNvSpPr/>
          <p:nvPr/>
        </p:nvSpPr>
        <p:spPr>
          <a:xfrm>
            <a:off x="6283475" y="4117314"/>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البوابات</a:t>
            </a:r>
          </a:p>
        </p:txBody>
      </p:sp>
      <p:sp>
        <p:nvSpPr>
          <p:cNvPr id="8" name="Rectangle 7">
            <a:extLst>
              <a:ext uri="{FF2B5EF4-FFF2-40B4-BE49-F238E27FC236}">
                <a16:creationId xmlns:a16="http://schemas.microsoft.com/office/drawing/2014/main" id="{24F72208-7011-0BA8-3D68-C7E22EC2EFBD}"/>
              </a:ext>
            </a:extLst>
          </p:cNvPr>
          <p:cNvSpPr/>
          <p:nvPr/>
        </p:nvSpPr>
        <p:spPr>
          <a:xfrm>
            <a:off x="1278766" y="4117313"/>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الفاعلين</a:t>
            </a:r>
          </a:p>
        </p:txBody>
      </p:sp>
      <p:cxnSp>
        <p:nvCxnSpPr>
          <p:cNvPr id="10" name="Connector: Elbow 9">
            <a:extLst>
              <a:ext uri="{FF2B5EF4-FFF2-40B4-BE49-F238E27FC236}">
                <a16:creationId xmlns:a16="http://schemas.microsoft.com/office/drawing/2014/main" id="{FECDA5E6-C842-ECEB-FA4A-D288167A660B}"/>
              </a:ext>
            </a:extLst>
          </p:cNvPr>
          <p:cNvCxnSpPr>
            <a:stCxn id="67" idx="2"/>
            <a:endCxn id="3" idx="0"/>
          </p:cNvCxnSpPr>
          <p:nvPr/>
        </p:nvCxnSpPr>
        <p:spPr>
          <a:xfrm rot="5400000">
            <a:off x="4433181" y="2164870"/>
            <a:ext cx="277433"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449A3173-2534-68B9-FA8C-099F13C21431}"/>
              </a:ext>
            </a:extLst>
          </p:cNvPr>
          <p:cNvCxnSpPr>
            <a:cxnSpLocks/>
            <a:stCxn id="3" idx="2"/>
            <a:endCxn id="4" idx="0"/>
          </p:cNvCxnSpPr>
          <p:nvPr/>
        </p:nvCxnSpPr>
        <p:spPr>
          <a:xfrm rot="5400000">
            <a:off x="4438131" y="3067413"/>
            <a:ext cx="26753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28AFF43-9361-6D3D-CA25-576A2EE0B0E6}"/>
              </a:ext>
            </a:extLst>
          </p:cNvPr>
          <p:cNvCxnSpPr>
            <a:stCxn id="4" idx="2"/>
            <a:endCxn id="5" idx="0"/>
          </p:cNvCxnSpPr>
          <p:nvPr/>
        </p:nvCxnSpPr>
        <p:spPr>
          <a:xfrm rot="16200000" flipH="1">
            <a:off x="4428859" y="3974275"/>
            <a:ext cx="286075" cy="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A15F672-F233-6610-2EC3-A04EBF1B21DF}"/>
              </a:ext>
            </a:extLst>
          </p:cNvPr>
          <p:cNvCxnSpPr>
            <a:stCxn id="4" idx="1"/>
            <a:endCxn id="8" idx="0"/>
          </p:cNvCxnSpPr>
          <p:nvPr/>
        </p:nvCxnSpPr>
        <p:spPr>
          <a:xfrm rot="10800000" flipV="1">
            <a:off x="2046412" y="3516209"/>
            <a:ext cx="1757839" cy="6011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9291E9A-6590-9872-2F61-B77CA6D6FC0C}"/>
              </a:ext>
            </a:extLst>
          </p:cNvPr>
          <p:cNvCxnSpPr>
            <a:stCxn id="4" idx="3"/>
            <a:endCxn id="7" idx="0"/>
          </p:cNvCxnSpPr>
          <p:nvPr/>
        </p:nvCxnSpPr>
        <p:spPr>
          <a:xfrm>
            <a:off x="5339539" y="3516210"/>
            <a:ext cx="1711581" cy="6011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5201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استخراج السيناريوهات</a:t>
            </a:r>
            <a:endParaRPr lang="ar-SY" sz="2000" dirty="0">
              <a:latin typeface="Dubai" panose="020B0503030403030204" pitchFamily="34" charset="-78"/>
              <a:cs typeface="Dubai" panose="020B0503030403030204" pitchFamily="34" charset="-78"/>
            </a:endParaRPr>
          </a:p>
        </p:txBody>
      </p:sp>
      <p:pic>
        <p:nvPicPr>
          <p:cNvPr id="11" name="Picture 10">
            <a:extLst>
              <a:ext uri="{FF2B5EF4-FFF2-40B4-BE49-F238E27FC236}">
                <a16:creationId xmlns:a16="http://schemas.microsoft.com/office/drawing/2014/main" id="{81125069-23ED-6A63-460C-0EEF5920FD49}"/>
              </a:ext>
            </a:extLst>
          </p:cNvPr>
          <p:cNvPicPr>
            <a:picLocks noChangeAspect="1"/>
          </p:cNvPicPr>
          <p:nvPr/>
        </p:nvPicPr>
        <p:blipFill>
          <a:blip r:embed="rId3"/>
          <a:stretch>
            <a:fillRect/>
          </a:stretch>
        </p:blipFill>
        <p:spPr>
          <a:xfrm>
            <a:off x="922764" y="746933"/>
            <a:ext cx="806773" cy="806773"/>
          </a:xfrm>
          <a:prstGeom prst="rect">
            <a:avLst/>
          </a:prstGeom>
        </p:spPr>
      </p:pic>
      <p:sp>
        <p:nvSpPr>
          <p:cNvPr id="12" name="TextBox 11">
            <a:extLst>
              <a:ext uri="{FF2B5EF4-FFF2-40B4-BE49-F238E27FC236}">
                <a16:creationId xmlns:a16="http://schemas.microsoft.com/office/drawing/2014/main" id="{C32B39D6-B89E-7F31-8092-6DAFBD281525}"/>
              </a:ext>
            </a:extLst>
          </p:cNvPr>
          <p:cNvSpPr txBox="1"/>
          <p:nvPr/>
        </p:nvSpPr>
        <p:spPr>
          <a:xfrm>
            <a:off x="605747" y="1660281"/>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التوصيف النصي للعملية</a:t>
            </a:r>
            <a:endParaRPr lang="en-US" sz="1600" b="1" dirty="0">
              <a:latin typeface="Dubai" panose="020B0503030403030204" pitchFamily="34" charset="-78"/>
              <a:cs typeface="Dubai" panose="020B0503030403030204" pitchFamily="34" charset="-78"/>
            </a:endParaRPr>
          </a:p>
        </p:txBody>
      </p:sp>
      <p:pic>
        <p:nvPicPr>
          <p:cNvPr id="16" name="Picture 15">
            <a:extLst>
              <a:ext uri="{FF2B5EF4-FFF2-40B4-BE49-F238E27FC236}">
                <a16:creationId xmlns:a16="http://schemas.microsoft.com/office/drawing/2014/main" id="{8C39494D-63AC-E03B-650F-8CEE7A83A5AC}"/>
              </a:ext>
            </a:extLst>
          </p:cNvPr>
          <p:cNvPicPr>
            <a:picLocks noChangeAspect="1"/>
          </p:cNvPicPr>
          <p:nvPr/>
        </p:nvPicPr>
        <p:blipFill>
          <a:blip r:embed="rId3"/>
          <a:stretch>
            <a:fillRect/>
          </a:stretch>
        </p:blipFill>
        <p:spPr>
          <a:xfrm>
            <a:off x="7611425" y="1854643"/>
            <a:ext cx="1099125" cy="1099125"/>
          </a:xfrm>
          <a:prstGeom prst="rect">
            <a:avLst/>
          </a:prstGeom>
        </p:spPr>
      </p:pic>
      <p:sp>
        <p:nvSpPr>
          <p:cNvPr id="17" name="TextBox 16">
            <a:extLst>
              <a:ext uri="{FF2B5EF4-FFF2-40B4-BE49-F238E27FC236}">
                <a16:creationId xmlns:a16="http://schemas.microsoft.com/office/drawing/2014/main" id="{A55DFB91-7CBF-40F4-A0FF-F4467CA9C066}"/>
              </a:ext>
            </a:extLst>
          </p:cNvPr>
          <p:cNvSpPr txBox="1"/>
          <p:nvPr/>
        </p:nvSpPr>
        <p:spPr>
          <a:xfrm>
            <a:off x="7468885" y="2886960"/>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سلسلة من السيناريوهات</a:t>
            </a:r>
            <a:endParaRPr lang="en-US" sz="1600" b="1" dirty="0">
              <a:latin typeface="Dubai" panose="020B0503030403030204" pitchFamily="34" charset="-78"/>
              <a:cs typeface="Dubai" panose="020B0503030403030204" pitchFamily="34" charset="-78"/>
            </a:endParaRPr>
          </a:p>
        </p:txBody>
      </p:sp>
      <p:sp>
        <p:nvSpPr>
          <p:cNvPr id="19" name="Arrow: Right 18">
            <a:extLst>
              <a:ext uri="{FF2B5EF4-FFF2-40B4-BE49-F238E27FC236}">
                <a16:creationId xmlns:a16="http://schemas.microsoft.com/office/drawing/2014/main" id="{79ACD8C7-86B6-F5F2-904E-40E63B296CBD}"/>
              </a:ext>
            </a:extLst>
          </p:cNvPr>
          <p:cNvSpPr/>
          <p:nvPr/>
        </p:nvSpPr>
        <p:spPr>
          <a:xfrm>
            <a:off x="1831340" y="2691432"/>
            <a:ext cx="1395765"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C92FC7DC-6A3F-7103-94C6-AA2A6365E08C}"/>
              </a:ext>
            </a:extLst>
          </p:cNvPr>
          <p:cNvSpPr/>
          <p:nvPr/>
        </p:nvSpPr>
        <p:spPr>
          <a:xfrm>
            <a:off x="6512300" y="2587012"/>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68C65A8-46F6-7CC9-DF56-65230E02D5E8}"/>
              </a:ext>
            </a:extLst>
          </p:cNvPr>
          <p:cNvSpPr txBox="1"/>
          <p:nvPr/>
        </p:nvSpPr>
        <p:spPr>
          <a:xfrm>
            <a:off x="1621950" y="2446205"/>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30" name="TextBox 29">
            <a:extLst>
              <a:ext uri="{FF2B5EF4-FFF2-40B4-BE49-F238E27FC236}">
                <a16:creationId xmlns:a16="http://schemas.microsoft.com/office/drawing/2014/main" id="{0422DDB6-4A71-214E-334F-7D1331F5931D}"/>
              </a:ext>
            </a:extLst>
          </p:cNvPr>
          <p:cNvSpPr txBox="1"/>
          <p:nvPr/>
        </p:nvSpPr>
        <p:spPr>
          <a:xfrm>
            <a:off x="6287714" y="2340026"/>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معالجة</a:t>
            </a:r>
            <a:endParaRPr lang="en-US" sz="1600" b="1" dirty="0">
              <a:latin typeface="Dubai" panose="020B0503030403030204" pitchFamily="34" charset="-78"/>
              <a:cs typeface="Dubai" panose="020B0503030403030204" pitchFamily="34" charset="-78"/>
            </a:endParaRPr>
          </a:p>
        </p:txBody>
      </p:sp>
      <p:pic>
        <p:nvPicPr>
          <p:cNvPr id="31" name="Picture 30">
            <a:extLst>
              <a:ext uri="{FF2B5EF4-FFF2-40B4-BE49-F238E27FC236}">
                <a16:creationId xmlns:a16="http://schemas.microsoft.com/office/drawing/2014/main" id="{95305AF8-74BB-73F9-10EE-6EEEB0E2D1D5}"/>
              </a:ext>
            </a:extLst>
          </p:cNvPr>
          <p:cNvPicPr>
            <a:picLocks noChangeAspect="1"/>
          </p:cNvPicPr>
          <p:nvPr/>
        </p:nvPicPr>
        <p:blipFill>
          <a:blip r:embed="rId3"/>
          <a:stretch>
            <a:fillRect/>
          </a:stretch>
        </p:blipFill>
        <p:spPr>
          <a:xfrm>
            <a:off x="913554" y="2277631"/>
            <a:ext cx="819103" cy="819103"/>
          </a:xfrm>
          <a:prstGeom prst="rect">
            <a:avLst/>
          </a:prstGeom>
        </p:spPr>
      </p:pic>
      <p:sp>
        <p:nvSpPr>
          <p:cNvPr id="32" name="TextBox 31">
            <a:extLst>
              <a:ext uri="{FF2B5EF4-FFF2-40B4-BE49-F238E27FC236}">
                <a16:creationId xmlns:a16="http://schemas.microsoft.com/office/drawing/2014/main" id="{506B0965-AF6B-EBCE-C197-793055270B77}"/>
              </a:ext>
            </a:extLst>
          </p:cNvPr>
          <p:cNvSpPr txBox="1"/>
          <p:nvPr/>
        </p:nvSpPr>
        <p:spPr>
          <a:xfrm>
            <a:off x="181673" y="3013750"/>
            <a:ext cx="2435746"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ملاحظات إضافية حول العملية (اختياري)</a:t>
            </a:r>
            <a:endParaRPr lang="ar-SY" dirty="0">
              <a:latin typeface="Dubai" panose="020B0503030403030204" pitchFamily="34" charset="-78"/>
              <a:cs typeface="Dubai" panose="020B0503030403030204" pitchFamily="34" charset="-78"/>
            </a:endParaRPr>
          </a:p>
        </p:txBody>
      </p:sp>
      <p:sp>
        <p:nvSpPr>
          <p:cNvPr id="33" name="TextBox 32">
            <a:extLst>
              <a:ext uri="{FF2B5EF4-FFF2-40B4-BE49-F238E27FC236}">
                <a16:creationId xmlns:a16="http://schemas.microsoft.com/office/drawing/2014/main" id="{66D66295-210C-0813-A1F4-42BB6DF44B6A}"/>
              </a:ext>
            </a:extLst>
          </p:cNvPr>
          <p:cNvSpPr txBox="1"/>
          <p:nvPr/>
        </p:nvSpPr>
        <p:spPr>
          <a:xfrm>
            <a:off x="2954256" y="3005635"/>
            <a:ext cx="1624875"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نموذج لغوي كبير</a:t>
            </a:r>
            <a:r>
              <a:rPr lang="en-US" sz="1600" b="1" dirty="0">
                <a:latin typeface="Dubai" panose="020B0503030403030204" pitchFamily="34" charset="-78"/>
                <a:cs typeface="Dubai" panose="020B0503030403030204" pitchFamily="34" charset="-78"/>
              </a:rPr>
              <a:t>(LLM) </a:t>
            </a:r>
          </a:p>
        </p:txBody>
      </p:sp>
      <p:pic>
        <p:nvPicPr>
          <p:cNvPr id="34" name="Picture 33">
            <a:extLst>
              <a:ext uri="{FF2B5EF4-FFF2-40B4-BE49-F238E27FC236}">
                <a16:creationId xmlns:a16="http://schemas.microsoft.com/office/drawing/2014/main" id="{BACD4402-3AF9-2716-3499-BB635200B158}"/>
              </a:ext>
            </a:extLst>
          </p:cNvPr>
          <p:cNvPicPr>
            <a:picLocks noChangeAspect="1"/>
          </p:cNvPicPr>
          <p:nvPr/>
        </p:nvPicPr>
        <p:blipFill>
          <a:blip r:embed="rId4"/>
          <a:stretch>
            <a:fillRect/>
          </a:stretch>
        </p:blipFill>
        <p:spPr>
          <a:xfrm>
            <a:off x="3230437" y="1795152"/>
            <a:ext cx="1118687" cy="1264603"/>
          </a:xfrm>
          <a:prstGeom prst="rect">
            <a:avLst/>
          </a:prstGeom>
        </p:spPr>
      </p:pic>
      <p:sp>
        <p:nvSpPr>
          <p:cNvPr id="35" name="Arrow: Right 34">
            <a:extLst>
              <a:ext uri="{FF2B5EF4-FFF2-40B4-BE49-F238E27FC236}">
                <a16:creationId xmlns:a16="http://schemas.microsoft.com/office/drawing/2014/main" id="{6FC6FC09-F47E-495A-E12B-3FFF405044B7}"/>
              </a:ext>
            </a:extLst>
          </p:cNvPr>
          <p:cNvSpPr/>
          <p:nvPr/>
        </p:nvSpPr>
        <p:spPr>
          <a:xfrm rot="1781341">
            <a:off x="2136237" y="1764856"/>
            <a:ext cx="1110061" cy="195078"/>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E9B9D337-3F65-CFDA-BC69-EA47C2B6FDB9}"/>
              </a:ext>
            </a:extLst>
          </p:cNvPr>
          <p:cNvSpPr txBox="1"/>
          <p:nvPr/>
        </p:nvSpPr>
        <p:spPr>
          <a:xfrm rot="1848094">
            <a:off x="1969965" y="1485973"/>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37" name="Arrow: Right 36">
            <a:extLst>
              <a:ext uri="{FF2B5EF4-FFF2-40B4-BE49-F238E27FC236}">
                <a16:creationId xmlns:a16="http://schemas.microsoft.com/office/drawing/2014/main" id="{D17A1F0C-0B5A-27F5-8D6E-A8EC5C998B6E}"/>
              </a:ext>
            </a:extLst>
          </p:cNvPr>
          <p:cNvSpPr/>
          <p:nvPr/>
        </p:nvSpPr>
        <p:spPr>
          <a:xfrm>
            <a:off x="4421312" y="2485762"/>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0C4FAAFD-F2BA-3D91-0E4B-8228260D4180}"/>
              </a:ext>
            </a:extLst>
          </p:cNvPr>
          <p:cNvSpPr txBox="1"/>
          <p:nvPr/>
        </p:nvSpPr>
        <p:spPr>
          <a:xfrm>
            <a:off x="4196726" y="2230612"/>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الخرج كنص</a:t>
            </a:r>
            <a:endParaRPr lang="en-US" sz="1600" b="1" dirty="0">
              <a:latin typeface="Dubai" panose="020B0503030403030204" pitchFamily="34" charset="-78"/>
              <a:cs typeface="Dubai" panose="020B0503030403030204" pitchFamily="34" charset="-78"/>
            </a:endParaRPr>
          </a:p>
        </p:txBody>
      </p:sp>
      <p:pic>
        <p:nvPicPr>
          <p:cNvPr id="2050" name="Picture 2" descr="Best Restaurant Consultant firms in Dubai - BrandPortunity">
            <a:extLst>
              <a:ext uri="{FF2B5EF4-FFF2-40B4-BE49-F238E27FC236}">
                <a16:creationId xmlns:a16="http://schemas.microsoft.com/office/drawing/2014/main" id="{5A0D1689-B378-B774-0798-D13C806A43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6261" y="2049642"/>
            <a:ext cx="1159887" cy="947241"/>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6474F333-8052-D122-2A83-753667D046A9}"/>
              </a:ext>
            </a:extLst>
          </p:cNvPr>
          <p:cNvSpPr txBox="1"/>
          <p:nvPr/>
        </p:nvSpPr>
        <p:spPr>
          <a:xfrm>
            <a:off x="5341773" y="2982316"/>
            <a:ext cx="1624875"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محلل</a:t>
            </a:r>
            <a:endParaRPr lang="en-US" sz="1600" b="1"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CD3B0EB5-40CE-3A85-90E9-6129D706C6AE}"/>
              </a:ext>
            </a:extLst>
          </p:cNvPr>
          <p:cNvPicPr>
            <a:picLocks noChangeAspect="1"/>
          </p:cNvPicPr>
          <p:nvPr/>
        </p:nvPicPr>
        <p:blipFill>
          <a:blip r:embed="rId3"/>
          <a:stretch>
            <a:fillRect/>
          </a:stretch>
        </p:blipFill>
        <p:spPr>
          <a:xfrm>
            <a:off x="922764" y="3611465"/>
            <a:ext cx="819103" cy="819103"/>
          </a:xfrm>
          <a:prstGeom prst="rect">
            <a:avLst/>
          </a:prstGeom>
        </p:spPr>
      </p:pic>
      <p:sp>
        <p:nvSpPr>
          <p:cNvPr id="4" name="TextBox 3">
            <a:extLst>
              <a:ext uri="{FF2B5EF4-FFF2-40B4-BE49-F238E27FC236}">
                <a16:creationId xmlns:a16="http://schemas.microsoft.com/office/drawing/2014/main" id="{D2F6CA13-3EBB-CFA3-561E-614C6B49BD6F}"/>
              </a:ext>
            </a:extLst>
          </p:cNvPr>
          <p:cNvSpPr txBox="1"/>
          <p:nvPr/>
        </p:nvSpPr>
        <p:spPr>
          <a:xfrm>
            <a:off x="108277" y="4427562"/>
            <a:ext cx="2435746"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أمر</a:t>
            </a:r>
            <a:endParaRPr lang="ar-SY" dirty="0">
              <a:latin typeface="Dubai" panose="020B0503030403030204" pitchFamily="34" charset="-78"/>
              <a:cs typeface="Dubai" panose="020B0503030403030204" pitchFamily="34" charset="-78"/>
            </a:endParaRPr>
          </a:p>
        </p:txBody>
      </p:sp>
      <p:sp>
        <p:nvSpPr>
          <p:cNvPr id="5" name="Arrow: Right 4">
            <a:extLst>
              <a:ext uri="{FF2B5EF4-FFF2-40B4-BE49-F238E27FC236}">
                <a16:creationId xmlns:a16="http://schemas.microsoft.com/office/drawing/2014/main" id="{160BF6F4-8CFE-F412-B00F-79CADEA2BFC3}"/>
              </a:ext>
            </a:extLst>
          </p:cNvPr>
          <p:cNvSpPr/>
          <p:nvPr/>
        </p:nvSpPr>
        <p:spPr>
          <a:xfrm rot="20095923">
            <a:off x="1723672" y="3611129"/>
            <a:ext cx="1424797"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93913E6-1262-621A-C6F1-E73118BA69FC}"/>
              </a:ext>
            </a:extLst>
          </p:cNvPr>
          <p:cNvSpPr txBox="1"/>
          <p:nvPr/>
        </p:nvSpPr>
        <p:spPr>
          <a:xfrm rot="20181197">
            <a:off x="1568869" y="3349057"/>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7" name="Rectangle 6">
            <a:extLst>
              <a:ext uri="{FF2B5EF4-FFF2-40B4-BE49-F238E27FC236}">
                <a16:creationId xmlns:a16="http://schemas.microsoft.com/office/drawing/2014/main" id="{B61B6F7F-1A53-8737-63F2-B7A0BEADB4E6}"/>
              </a:ext>
            </a:extLst>
          </p:cNvPr>
          <p:cNvSpPr/>
          <p:nvPr/>
        </p:nvSpPr>
        <p:spPr>
          <a:xfrm>
            <a:off x="2963467" y="1330779"/>
            <a:ext cx="4445242" cy="257641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062B87B-8A18-9415-3BF0-56C8467474B6}"/>
              </a:ext>
            </a:extLst>
          </p:cNvPr>
          <p:cNvSpPr txBox="1"/>
          <p:nvPr/>
        </p:nvSpPr>
        <p:spPr>
          <a:xfrm>
            <a:off x="3928862" y="3874596"/>
            <a:ext cx="2045164" cy="461665"/>
          </a:xfrm>
          <a:prstGeom prst="rect">
            <a:avLst/>
          </a:prstGeom>
          <a:noFill/>
        </p:spPr>
        <p:txBody>
          <a:bodyPr wrap="square" rtlCol="0">
            <a:spAutoFit/>
          </a:bodyPr>
          <a:lstStyle/>
          <a:p>
            <a:pPr algn="r" rtl="1"/>
            <a:r>
              <a:rPr lang="ar-SY" sz="2400" b="1" dirty="0"/>
              <a:t>مرسل الأوامر</a:t>
            </a:r>
            <a:endParaRPr lang="en-US" sz="2400" b="1" dirty="0"/>
          </a:p>
        </p:txBody>
      </p:sp>
    </p:spTree>
    <p:extLst>
      <p:ext uri="{BB962C8B-B14F-4D97-AF65-F5344CB8AC3E}">
        <p14:creationId xmlns:p14="http://schemas.microsoft.com/office/powerpoint/2010/main" val="17274566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قبل تطبيق استخراج السيناريوهات</a:t>
            </a:r>
            <a:endParaRPr lang="ar-SY" sz="2000" dirty="0">
              <a:latin typeface="Dubai" panose="020B0503030403030204" pitchFamily="34" charset="-78"/>
              <a:cs typeface="Dubai" panose="020B0503030403030204" pitchFamily="34" charset="-78"/>
            </a:endParaRPr>
          </a:p>
        </p:txBody>
      </p:sp>
      <p:sp>
        <p:nvSpPr>
          <p:cNvPr id="7" name="TextBox 6">
            <a:extLst>
              <a:ext uri="{FF2B5EF4-FFF2-40B4-BE49-F238E27FC236}">
                <a16:creationId xmlns:a16="http://schemas.microsoft.com/office/drawing/2014/main" id="{14E2DACA-8176-3F93-652C-0A9FD4CC7362}"/>
              </a:ext>
            </a:extLst>
          </p:cNvPr>
          <p:cNvSpPr txBox="1"/>
          <p:nvPr/>
        </p:nvSpPr>
        <p:spPr>
          <a:xfrm>
            <a:off x="755095" y="1968413"/>
            <a:ext cx="7633607" cy="1200329"/>
          </a:xfrm>
          <a:prstGeom prst="rect">
            <a:avLst/>
          </a:prstGeom>
          <a:noFill/>
        </p:spPr>
        <p:txBody>
          <a:bodyPr wrap="square">
            <a:spAutoFit/>
          </a:bodyPr>
          <a:lstStyle/>
          <a:p>
            <a:pPr marR="0" algn="l" rtl="0">
              <a:spcBef>
                <a:spcPts val="0"/>
              </a:spcBef>
              <a:spcAft>
                <a:spcPts val="0"/>
              </a:spcAft>
            </a:pPr>
            <a:r>
              <a:rPr lang="en-US"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The process begins with the user </a:t>
            </a:r>
            <a:r>
              <a:rPr lang="en-US" sz="1800" b="0" i="0" dirty="0">
                <a:solidFill>
                  <a:srgbClr val="000000"/>
                </a:solidFill>
                <a:effectLst/>
                <a:highlight>
                  <a:srgbClr val="00FF00"/>
                </a:highlight>
                <a:latin typeface="Arial" panose="020B0604020202020204" pitchFamily="34" charset="0"/>
                <a:ea typeface="Arial" panose="020B0604020202020204" pitchFamily="34" charset="0"/>
                <a:cs typeface="Arial" panose="020B0604020202020204" pitchFamily="34" charset="0"/>
              </a:rPr>
              <a:t>logging in</a:t>
            </a:r>
            <a:r>
              <a:rPr lang="en-US"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after which they can </a:t>
            </a:r>
            <a:r>
              <a:rPr lang="en-US" sz="1800" b="0" i="0" dirty="0">
                <a:solidFill>
                  <a:srgbClr val="000000"/>
                </a:solidFill>
                <a:effectLst/>
                <a:highlight>
                  <a:srgbClr val="00FF00"/>
                </a:highlight>
                <a:latin typeface="Arial" panose="020B0604020202020204" pitchFamily="34" charset="0"/>
                <a:ea typeface="Arial" panose="020B0604020202020204" pitchFamily="34" charset="0"/>
                <a:cs typeface="Arial" panose="020B0604020202020204" pitchFamily="34" charset="0"/>
              </a:rPr>
              <a:t>choose the items </a:t>
            </a:r>
            <a:r>
              <a:rPr lang="en-US"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they wish to purchase. If they decide to </a:t>
            </a:r>
            <a:r>
              <a:rPr lang="en-US" sz="1800" b="0" i="0" dirty="0">
                <a:solidFill>
                  <a:srgbClr val="000000"/>
                </a:solidFill>
                <a:effectLst/>
                <a:highlight>
                  <a:srgbClr val="00FF00"/>
                </a:highlight>
                <a:latin typeface="Arial" panose="020B0604020202020204" pitchFamily="34" charset="0"/>
                <a:ea typeface="Arial" panose="020B0604020202020204" pitchFamily="34" charset="0"/>
                <a:cs typeface="Arial" panose="020B0604020202020204" pitchFamily="34" charset="0"/>
              </a:rPr>
              <a:t>cancel</a:t>
            </a:r>
            <a:r>
              <a:rPr lang="en-US"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their order, they can do so at this stage. Otherwise, they will proceed to </a:t>
            </a:r>
            <a:r>
              <a:rPr lang="en-US" sz="1800" b="0" i="0" dirty="0">
                <a:solidFill>
                  <a:srgbClr val="000000"/>
                </a:solidFill>
                <a:effectLst/>
                <a:highlight>
                  <a:srgbClr val="00FF00"/>
                </a:highlight>
                <a:latin typeface="Arial" panose="020B0604020202020204" pitchFamily="34" charset="0"/>
                <a:ea typeface="Arial" panose="020B0604020202020204" pitchFamily="34" charset="0"/>
                <a:cs typeface="Arial" panose="020B0604020202020204" pitchFamily="34" charset="0"/>
              </a:rPr>
              <a:t>select their preferred payment method </a:t>
            </a:r>
            <a:r>
              <a:rPr lang="en-US"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before </a:t>
            </a:r>
            <a:r>
              <a:rPr lang="en-US" sz="1800" b="0" i="0" dirty="0">
                <a:solidFill>
                  <a:srgbClr val="000000"/>
                </a:solidFill>
                <a:effectLst/>
                <a:highlight>
                  <a:srgbClr val="00FF00"/>
                </a:highlight>
                <a:latin typeface="Arial" panose="020B0604020202020204" pitchFamily="34" charset="0"/>
                <a:ea typeface="Arial" panose="020B0604020202020204" pitchFamily="34" charset="0"/>
                <a:cs typeface="Arial" panose="020B0604020202020204" pitchFamily="34" charset="0"/>
              </a:rPr>
              <a:t>finalizing</a:t>
            </a:r>
            <a:r>
              <a:rPr lang="en-US"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the order.</a:t>
            </a:r>
            <a:endParaRPr lang="en-US" sz="2800" dirty="0">
              <a:effectLst/>
            </a:endParaRPr>
          </a:p>
        </p:txBody>
      </p:sp>
    </p:spTree>
    <p:extLst>
      <p:ext uri="{BB962C8B-B14F-4D97-AF65-F5344CB8AC3E}">
        <p14:creationId xmlns:p14="http://schemas.microsoft.com/office/powerpoint/2010/main" val="26101865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استخراج السيناريوهات</a:t>
            </a:r>
            <a:endParaRPr lang="ar-SY" sz="2000" dirty="0">
              <a:latin typeface="Dubai" panose="020B0503030403030204" pitchFamily="34" charset="-78"/>
              <a:cs typeface="Dubai" panose="020B0503030403030204" pitchFamily="34" charset="-78"/>
            </a:endParaRPr>
          </a:p>
        </p:txBody>
      </p:sp>
      <p:sp>
        <p:nvSpPr>
          <p:cNvPr id="7" name="TextBox 6">
            <a:extLst>
              <a:ext uri="{FF2B5EF4-FFF2-40B4-BE49-F238E27FC236}">
                <a16:creationId xmlns:a16="http://schemas.microsoft.com/office/drawing/2014/main" id="{14E2DACA-8176-3F93-652C-0A9FD4CC7362}"/>
              </a:ext>
            </a:extLst>
          </p:cNvPr>
          <p:cNvSpPr txBox="1"/>
          <p:nvPr/>
        </p:nvSpPr>
        <p:spPr>
          <a:xfrm>
            <a:off x="755095" y="1968413"/>
            <a:ext cx="7633607" cy="1015663"/>
          </a:xfrm>
          <a:prstGeom prst="rect">
            <a:avLst/>
          </a:prstGeom>
          <a:noFill/>
        </p:spPr>
        <p:txBody>
          <a:bodyPr wrap="square">
            <a:spAutoFit/>
          </a:bodyPr>
          <a:lstStyle/>
          <a:p>
            <a:pPr marL="342900" indent="-342900">
              <a:buFont typeface="Arial" panose="020B0604020202020204" pitchFamily="34" charset="0"/>
              <a:buChar char="•"/>
            </a:pPr>
            <a:r>
              <a:rPr lang="en-US" sz="2000" dirty="0"/>
              <a:t>Login, select items, cancel</a:t>
            </a:r>
          </a:p>
          <a:p>
            <a:pPr marL="342900" indent="-342900">
              <a:buFont typeface="Arial" panose="020B0604020202020204" pitchFamily="34" charset="0"/>
              <a:buChar char="•"/>
            </a:pPr>
            <a:r>
              <a:rPr lang="en-US" sz="2000" dirty="0"/>
              <a:t>Login, select items, set payment method, end order</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35698432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7" name="Rectangle 66">
            <a:extLst>
              <a:ext uri="{FF2B5EF4-FFF2-40B4-BE49-F238E27FC236}">
                <a16:creationId xmlns:a16="http://schemas.microsoft.com/office/drawing/2014/main" id="{97ACCC25-C01F-1FC8-7D9D-2AA09B05F264}"/>
              </a:ext>
            </a:extLst>
          </p:cNvPr>
          <p:cNvSpPr/>
          <p:nvPr/>
        </p:nvSpPr>
        <p:spPr>
          <a:xfrm>
            <a:off x="3804252" y="1396093"/>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استخراج السيناريوهات</a:t>
            </a:r>
          </a:p>
        </p:txBody>
      </p:sp>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المخطَّط العام</a:t>
            </a:r>
            <a:endParaRPr lang="ar-SY" sz="2000" dirty="0">
              <a:latin typeface="Dubai" panose="020B0503030403030204" pitchFamily="34" charset="-78"/>
              <a:cs typeface="Dubai" panose="020B0503030403030204" pitchFamily="34" charset="-78"/>
            </a:endParaRPr>
          </a:p>
        </p:txBody>
      </p:sp>
      <p:sp>
        <p:nvSpPr>
          <p:cNvPr id="3" name="Rectangle 2">
            <a:extLst>
              <a:ext uri="{FF2B5EF4-FFF2-40B4-BE49-F238E27FC236}">
                <a16:creationId xmlns:a16="http://schemas.microsoft.com/office/drawing/2014/main" id="{4A1D8424-2B52-C80D-F8A5-166167610665}"/>
              </a:ext>
            </a:extLst>
          </p:cNvPr>
          <p:cNvSpPr/>
          <p:nvPr/>
        </p:nvSpPr>
        <p:spPr>
          <a:xfrm>
            <a:off x="3804251" y="2303587"/>
            <a:ext cx="1535289" cy="630061"/>
          </a:xfrm>
          <a:prstGeom prst="rect">
            <a:avLst/>
          </a:prstGeom>
          <a:solidFill>
            <a:schemeClr val="bg2">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rtl="1"/>
            <a:r>
              <a:rPr lang="ar-SY" sz="1400" b="1" dirty="0">
                <a:solidFill>
                  <a:schemeClr val="tx1"/>
                </a:solidFill>
                <a:latin typeface="+mj-lt"/>
                <a:cs typeface="Dubai" panose="020B0503030403030204" pitchFamily="34" charset="-78"/>
              </a:rPr>
              <a:t>بناء بيان </a:t>
            </a:r>
            <a:r>
              <a:rPr lang="en-US" sz="1400" b="1" dirty="0">
                <a:solidFill>
                  <a:schemeClr val="tx1"/>
                </a:solidFill>
                <a:latin typeface="+mj-lt"/>
                <a:cs typeface="Dubai" panose="020B0503030403030204" pitchFamily="34" charset="-78"/>
              </a:rPr>
              <a:t>(Graph)</a:t>
            </a:r>
            <a:r>
              <a:rPr lang="ar-SY" sz="1400" b="1" dirty="0">
                <a:solidFill>
                  <a:schemeClr val="tx1"/>
                </a:solidFill>
                <a:latin typeface="+mj-lt"/>
                <a:cs typeface="Dubai" panose="020B0503030403030204" pitchFamily="34" charset="-78"/>
              </a:rPr>
              <a:t> الأنشطة</a:t>
            </a:r>
          </a:p>
        </p:txBody>
      </p:sp>
      <p:sp>
        <p:nvSpPr>
          <p:cNvPr id="4" name="Rectangle 3">
            <a:extLst>
              <a:ext uri="{FF2B5EF4-FFF2-40B4-BE49-F238E27FC236}">
                <a16:creationId xmlns:a16="http://schemas.microsoft.com/office/drawing/2014/main" id="{6073CE5E-5BFB-4C61-FA1B-4198ADD7B16C}"/>
              </a:ext>
            </a:extLst>
          </p:cNvPr>
          <p:cNvSpPr/>
          <p:nvPr/>
        </p:nvSpPr>
        <p:spPr>
          <a:xfrm>
            <a:off x="3804250" y="3201179"/>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معالجة البيان</a:t>
            </a:r>
          </a:p>
        </p:txBody>
      </p:sp>
      <p:sp>
        <p:nvSpPr>
          <p:cNvPr id="5" name="Rectangle 4">
            <a:extLst>
              <a:ext uri="{FF2B5EF4-FFF2-40B4-BE49-F238E27FC236}">
                <a16:creationId xmlns:a16="http://schemas.microsoft.com/office/drawing/2014/main" id="{B5943C9C-E3BC-D30B-3992-D5900F3EB955}"/>
              </a:ext>
            </a:extLst>
          </p:cNvPr>
          <p:cNvSpPr/>
          <p:nvPr/>
        </p:nvSpPr>
        <p:spPr>
          <a:xfrm>
            <a:off x="3804253" y="4117315"/>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الأنشطة</a:t>
            </a:r>
          </a:p>
        </p:txBody>
      </p:sp>
      <p:sp>
        <p:nvSpPr>
          <p:cNvPr id="7" name="Rectangle 6">
            <a:extLst>
              <a:ext uri="{FF2B5EF4-FFF2-40B4-BE49-F238E27FC236}">
                <a16:creationId xmlns:a16="http://schemas.microsoft.com/office/drawing/2014/main" id="{7B082401-54AE-50A4-3F21-49E4123F7B40}"/>
              </a:ext>
            </a:extLst>
          </p:cNvPr>
          <p:cNvSpPr/>
          <p:nvPr/>
        </p:nvSpPr>
        <p:spPr>
          <a:xfrm>
            <a:off x="6283475" y="4117314"/>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البوابات</a:t>
            </a:r>
          </a:p>
        </p:txBody>
      </p:sp>
      <p:sp>
        <p:nvSpPr>
          <p:cNvPr id="8" name="Rectangle 7">
            <a:extLst>
              <a:ext uri="{FF2B5EF4-FFF2-40B4-BE49-F238E27FC236}">
                <a16:creationId xmlns:a16="http://schemas.microsoft.com/office/drawing/2014/main" id="{24F72208-7011-0BA8-3D68-C7E22EC2EFBD}"/>
              </a:ext>
            </a:extLst>
          </p:cNvPr>
          <p:cNvSpPr/>
          <p:nvPr/>
        </p:nvSpPr>
        <p:spPr>
          <a:xfrm>
            <a:off x="1278766" y="4117313"/>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الفاعلين</a:t>
            </a:r>
          </a:p>
        </p:txBody>
      </p:sp>
      <p:cxnSp>
        <p:nvCxnSpPr>
          <p:cNvPr id="10" name="Connector: Elbow 9">
            <a:extLst>
              <a:ext uri="{FF2B5EF4-FFF2-40B4-BE49-F238E27FC236}">
                <a16:creationId xmlns:a16="http://schemas.microsoft.com/office/drawing/2014/main" id="{FECDA5E6-C842-ECEB-FA4A-D288167A660B}"/>
              </a:ext>
            </a:extLst>
          </p:cNvPr>
          <p:cNvCxnSpPr>
            <a:stCxn id="67" idx="2"/>
            <a:endCxn id="3" idx="0"/>
          </p:cNvCxnSpPr>
          <p:nvPr/>
        </p:nvCxnSpPr>
        <p:spPr>
          <a:xfrm rot="5400000">
            <a:off x="4433181" y="2164870"/>
            <a:ext cx="277433"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449A3173-2534-68B9-FA8C-099F13C21431}"/>
              </a:ext>
            </a:extLst>
          </p:cNvPr>
          <p:cNvCxnSpPr>
            <a:cxnSpLocks/>
            <a:stCxn id="3" idx="2"/>
            <a:endCxn id="4" idx="0"/>
          </p:cNvCxnSpPr>
          <p:nvPr/>
        </p:nvCxnSpPr>
        <p:spPr>
          <a:xfrm rot="5400000">
            <a:off x="4438131" y="3067413"/>
            <a:ext cx="26753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28AFF43-9361-6D3D-CA25-576A2EE0B0E6}"/>
              </a:ext>
            </a:extLst>
          </p:cNvPr>
          <p:cNvCxnSpPr>
            <a:stCxn id="4" idx="2"/>
            <a:endCxn id="5" idx="0"/>
          </p:cNvCxnSpPr>
          <p:nvPr/>
        </p:nvCxnSpPr>
        <p:spPr>
          <a:xfrm rot="16200000" flipH="1">
            <a:off x="4428859" y="3974275"/>
            <a:ext cx="286075" cy="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A15F672-F233-6610-2EC3-A04EBF1B21DF}"/>
              </a:ext>
            </a:extLst>
          </p:cNvPr>
          <p:cNvCxnSpPr>
            <a:stCxn id="4" idx="1"/>
            <a:endCxn id="8" idx="0"/>
          </p:cNvCxnSpPr>
          <p:nvPr/>
        </p:nvCxnSpPr>
        <p:spPr>
          <a:xfrm rot="10800000" flipV="1">
            <a:off x="2046412" y="3516209"/>
            <a:ext cx="1757839" cy="6011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9291E9A-6590-9872-2F61-B77CA6D6FC0C}"/>
              </a:ext>
            </a:extLst>
          </p:cNvPr>
          <p:cNvCxnSpPr>
            <a:stCxn id="4" idx="3"/>
            <a:endCxn id="7" idx="0"/>
          </p:cNvCxnSpPr>
          <p:nvPr/>
        </p:nvCxnSpPr>
        <p:spPr>
          <a:xfrm>
            <a:off x="5339539" y="3516210"/>
            <a:ext cx="1711581" cy="6011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60042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بناء بيان </a:t>
            </a:r>
            <a:r>
              <a:rPr lang="en-US" sz="2000" b="0" dirty="0">
                <a:latin typeface="Dubai" panose="020B0503030403030204" pitchFamily="34" charset="-78"/>
                <a:cs typeface="Dubai" panose="020B0503030403030204" pitchFamily="34" charset="-78"/>
              </a:rPr>
              <a:t>(Graph)</a:t>
            </a:r>
            <a:r>
              <a:rPr lang="ar-SY" sz="2000" b="0" dirty="0">
                <a:latin typeface="Dubai" panose="020B0503030403030204" pitchFamily="34" charset="-78"/>
                <a:cs typeface="Dubai" panose="020B0503030403030204" pitchFamily="34" charset="-78"/>
              </a:rPr>
              <a:t> الأنشطة</a:t>
            </a:r>
            <a:endParaRPr lang="ar-SY" sz="2000"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A8C6C1DC-EB34-5F2A-5067-D580FAFAA1F6}"/>
              </a:ext>
            </a:extLst>
          </p:cNvPr>
          <p:cNvPicPr>
            <a:picLocks noChangeAspect="1"/>
          </p:cNvPicPr>
          <p:nvPr/>
        </p:nvPicPr>
        <p:blipFill>
          <a:blip r:embed="rId3"/>
          <a:stretch>
            <a:fillRect/>
          </a:stretch>
        </p:blipFill>
        <p:spPr>
          <a:xfrm>
            <a:off x="860339" y="1789329"/>
            <a:ext cx="1099125" cy="1099125"/>
          </a:xfrm>
          <a:prstGeom prst="rect">
            <a:avLst/>
          </a:prstGeom>
        </p:spPr>
      </p:pic>
      <p:sp>
        <p:nvSpPr>
          <p:cNvPr id="4" name="TextBox 3">
            <a:extLst>
              <a:ext uri="{FF2B5EF4-FFF2-40B4-BE49-F238E27FC236}">
                <a16:creationId xmlns:a16="http://schemas.microsoft.com/office/drawing/2014/main" id="{B1D280D3-084C-ACB4-AD4A-862B1358CC39}"/>
              </a:ext>
            </a:extLst>
          </p:cNvPr>
          <p:cNvSpPr txBox="1"/>
          <p:nvPr/>
        </p:nvSpPr>
        <p:spPr>
          <a:xfrm>
            <a:off x="717799" y="2821646"/>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سلسلة من السيناريوهات</a:t>
            </a:r>
            <a:endParaRPr lang="en-US" sz="1600" b="1" dirty="0">
              <a:latin typeface="Dubai" panose="020B0503030403030204" pitchFamily="34" charset="-78"/>
              <a:cs typeface="Dubai" panose="020B0503030403030204" pitchFamily="34" charset="-78"/>
            </a:endParaRPr>
          </a:p>
        </p:txBody>
      </p:sp>
      <p:sp>
        <p:nvSpPr>
          <p:cNvPr id="5" name="Arrow: Right 4">
            <a:extLst>
              <a:ext uri="{FF2B5EF4-FFF2-40B4-BE49-F238E27FC236}">
                <a16:creationId xmlns:a16="http://schemas.microsoft.com/office/drawing/2014/main" id="{915488F4-810C-61C7-3C88-84882C8456EB}"/>
              </a:ext>
            </a:extLst>
          </p:cNvPr>
          <p:cNvSpPr/>
          <p:nvPr/>
        </p:nvSpPr>
        <p:spPr>
          <a:xfrm>
            <a:off x="2505518" y="2540763"/>
            <a:ext cx="1274546"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C257E2EB-2AD2-0DA0-30A8-8320CE9D2E31}"/>
              </a:ext>
            </a:extLst>
          </p:cNvPr>
          <p:cNvSpPr txBox="1"/>
          <p:nvPr/>
        </p:nvSpPr>
        <p:spPr>
          <a:xfrm>
            <a:off x="2280932" y="2285613"/>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pic>
        <p:nvPicPr>
          <p:cNvPr id="1026" name="Picture 2" descr="Big Data Scientist Outline Icon Simple Stock Vector (Royalty Free ...">
            <a:extLst>
              <a:ext uri="{FF2B5EF4-FFF2-40B4-BE49-F238E27FC236}">
                <a16:creationId xmlns:a16="http://schemas.microsoft.com/office/drawing/2014/main" id="{40F3CF69-3F33-A837-3A63-C9A27A1285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134" t="14438" r="26484" b="35956"/>
          <a:stretch/>
        </p:blipFill>
        <p:spPr bwMode="auto">
          <a:xfrm rot="5400000">
            <a:off x="3990729" y="2057345"/>
            <a:ext cx="1099126" cy="13229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9325EB2-4F44-26EF-8E56-313F8657C133}"/>
              </a:ext>
            </a:extLst>
          </p:cNvPr>
          <p:cNvSpPr txBox="1"/>
          <p:nvPr/>
        </p:nvSpPr>
        <p:spPr>
          <a:xfrm>
            <a:off x="3780064" y="3162633"/>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خوارزمية بناء البيان</a:t>
            </a:r>
            <a:endParaRPr lang="en-US" sz="1600" b="1" dirty="0">
              <a:latin typeface="Dubai" panose="020B0503030403030204" pitchFamily="34" charset="-78"/>
              <a:cs typeface="Dubai" panose="020B0503030403030204" pitchFamily="34" charset="-78"/>
            </a:endParaRPr>
          </a:p>
        </p:txBody>
      </p:sp>
      <p:sp>
        <p:nvSpPr>
          <p:cNvPr id="8" name="Arrow: Right 7">
            <a:extLst>
              <a:ext uri="{FF2B5EF4-FFF2-40B4-BE49-F238E27FC236}">
                <a16:creationId xmlns:a16="http://schemas.microsoft.com/office/drawing/2014/main" id="{521F0F94-132F-4818-08AA-CA8EE816E82F}"/>
              </a:ext>
            </a:extLst>
          </p:cNvPr>
          <p:cNvSpPr/>
          <p:nvPr/>
        </p:nvSpPr>
        <p:spPr>
          <a:xfrm>
            <a:off x="5172518" y="2578388"/>
            <a:ext cx="1274546"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0D370A0-10B2-04BD-ACFC-05F82DB1E48C}"/>
              </a:ext>
            </a:extLst>
          </p:cNvPr>
          <p:cNvSpPr txBox="1"/>
          <p:nvPr/>
        </p:nvSpPr>
        <p:spPr>
          <a:xfrm>
            <a:off x="4947932" y="2323238"/>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الخرج</a:t>
            </a:r>
            <a:endParaRPr lang="en-US" sz="1600" b="1" dirty="0">
              <a:latin typeface="Dubai" panose="020B0503030403030204" pitchFamily="34" charset="-78"/>
              <a:cs typeface="Dubai" panose="020B0503030403030204" pitchFamily="34" charset="-78"/>
            </a:endParaRPr>
          </a:p>
        </p:txBody>
      </p:sp>
      <p:pic>
        <p:nvPicPr>
          <p:cNvPr id="1028" name="Picture 4" descr="adjacent vertex in directed graph">
            <a:extLst>
              <a:ext uri="{FF2B5EF4-FFF2-40B4-BE49-F238E27FC236}">
                <a16:creationId xmlns:a16="http://schemas.microsoft.com/office/drawing/2014/main" id="{525E011C-9C50-A57C-1CD1-8C54C2ABB1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877" t="15032" r="33877" b="33457"/>
          <a:stretch/>
        </p:blipFill>
        <p:spPr bwMode="auto">
          <a:xfrm>
            <a:off x="6827789" y="2085300"/>
            <a:ext cx="1455872" cy="9861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C07123F-9374-B889-9CF9-2629581B6F3B}"/>
              </a:ext>
            </a:extLst>
          </p:cNvPr>
          <p:cNvSpPr txBox="1"/>
          <p:nvPr/>
        </p:nvSpPr>
        <p:spPr>
          <a:xfrm>
            <a:off x="6842329" y="3071475"/>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بيان الأنشطة</a:t>
            </a:r>
            <a:endParaRPr lang="en-US" sz="1600" b="1"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34225256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قبل تطبيق بناء البيان</a:t>
            </a:r>
            <a:endParaRPr lang="ar-SY" sz="2000" dirty="0">
              <a:latin typeface="Dubai" panose="020B0503030403030204" pitchFamily="34" charset="-78"/>
              <a:cs typeface="Dubai" panose="020B0503030403030204" pitchFamily="34" charset="-78"/>
            </a:endParaRPr>
          </a:p>
        </p:txBody>
      </p:sp>
      <p:sp>
        <p:nvSpPr>
          <p:cNvPr id="7" name="TextBox 6">
            <a:extLst>
              <a:ext uri="{FF2B5EF4-FFF2-40B4-BE49-F238E27FC236}">
                <a16:creationId xmlns:a16="http://schemas.microsoft.com/office/drawing/2014/main" id="{14E2DACA-8176-3F93-652C-0A9FD4CC7362}"/>
              </a:ext>
            </a:extLst>
          </p:cNvPr>
          <p:cNvSpPr txBox="1"/>
          <p:nvPr/>
        </p:nvSpPr>
        <p:spPr>
          <a:xfrm>
            <a:off x="755095" y="1968413"/>
            <a:ext cx="7633607" cy="1015663"/>
          </a:xfrm>
          <a:prstGeom prst="rect">
            <a:avLst/>
          </a:prstGeom>
          <a:noFill/>
        </p:spPr>
        <p:txBody>
          <a:bodyPr wrap="square">
            <a:spAutoFit/>
          </a:bodyPr>
          <a:lstStyle/>
          <a:p>
            <a:pPr marL="342900" indent="-342900">
              <a:buFont typeface="Arial" panose="020B0604020202020204" pitchFamily="34" charset="0"/>
              <a:buChar char="•"/>
            </a:pPr>
            <a:r>
              <a:rPr lang="en-US" sz="2000" dirty="0"/>
              <a:t>Login, select items, cancel</a:t>
            </a:r>
          </a:p>
          <a:p>
            <a:pPr marL="342900" indent="-342900">
              <a:buFont typeface="Arial" panose="020B0604020202020204" pitchFamily="34" charset="0"/>
              <a:buChar char="•"/>
            </a:pPr>
            <a:r>
              <a:rPr lang="en-US" sz="2000" dirty="0"/>
              <a:t>Login, select items, set payment method, end order</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35765281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بناء البيان</a:t>
            </a:r>
            <a:endParaRPr lang="ar-SY" sz="2000"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6BDC45AE-131F-994F-26E6-AE65CD926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02" y="1396093"/>
            <a:ext cx="7421994" cy="271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54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7" name="Rectangle 66">
            <a:extLst>
              <a:ext uri="{FF2B5EF4-FFF2-40B4-BE49-F238E27FC236}">
                <a16:creationId xmlns:a16="http://schemas.microsoft.com/office/drawing/2014/main" id="{97ACCC25-C01F-1FC8-7D9D-2AA09B05F264}"/>
              </a:ext>
            </a:extLst>
          </p:cNvPr>
          <p:cNvSpPr/>
          <p:nvPr/>
        </p:nvSpPr>
        <p:spPr>
          <a:xfrm>
            <a:off x="3804252" y="1396093"/>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استخراج السيناريوهات</a:t>
            </a:r>
          </a:p>
        </p:txBody>
      </p:sp>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المخطَّط العام</a:t>
            </a:r>
            <a:endParaRPr lang="ar-SY" sz="2000" dirty="0">
              <a:latin typeface="Dubai" panose="020B0503030403030204" pitchFamily="34" charset="-78"/>
              <a:cs typeface="Dubai" panose="020B0503030403030204" pitchFamily="34" charset="-78"/>
            </a:endParaRPr>
          </a:p>
        </p:txBody>
      </p:sp>
      <p:sp>
        <p:nvSpPr>
          <p:cNvPr id="3" name="Rectangle 2">
            <a:extLst>
              <a:ext uri="{FF2B5EF4-FFF2-40B4-BE49-F238E27FC236}">
                <a16:creationId xmlns:a16="http://schemas.microsoft.com/office/drawing/2014/main" id="{4A1D8424-2B52-C80D-F8A5-166167610665}"/>
              </a:ext>
            </a:extLst>
          </p:cNvPr>
          <p:cNvSpPr/>
          <p:nvPr/>
        </p:nvSpPr>
        <p:spPr>
          <a:xfrm>
            <a:off x="3804251" y="2303587"/>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rtl="1"/>
            <a:r>
              <a:rPr lang="ar-SY" sz="1400" b="1" dirty="0">
                <a:solidFill>
                  <a:schemeClr val="tx1"/>
                </a:solidFill>
                <a:latin typeface="+mj-lt"/>
                <a:cs typeface="Dubai" panose="020B0503030403030204" pitchFamily="34" charset="-78"/>
              </a:rPr>
              <a:t>بناء بيان </a:t>
            </a:r>
            <a:r>
              <a:rPr lang="en-US" sz="1400" b="1" dirty="0">
                <a:solidFill>
                  <a:schemeClr val="tx1"/>
                </a:solidFill>
                <a:latin typeface="+mj-lt"/>
                <a:cs typeface="Dubai" panose="020B0503030403030204" pitchFamily="34" charset="-78"/>
              </a:rPr>
              <a:t>(Graph)</a:t>
            </a:r>
            <a:r>
              <a:rPr lang="ar-SY" sz="1400" b="1" dirty="0">
                <a:solidFill>
                  <a:schemeClr val="tx1"/>
                </a:solidFill>
                <a:latin typeface="+mj-lt"/>
                <a:cs typeface="Dubai" panose="020B0503030403030204" pitchFamily="34" charset="-78"/>
              </a:rPr>
              <a:t> الأنشطة</a:t>
            </a:r>
          </a:p>
        </p:txBody>
      </p:sp>
      <p:sp>
        <p:nvSpPr>
          <p:cNvPr id="4" name="Rectangle 3">
            <a:extLst>
              <a:ext uri="{FF2B5EF4-FFF2-40B4-BE49-F238E27FC236}">
                <a16:creationId xmlns:a16="http://schemas.microsoft.com/office/drawing/2014/main" id="{6073CE5E-5BFB-4C61-FA1B-4198ADD7B16C}"/>
              </a:ext>
            </a:extLst>
          </p:cNvPr>
          <p:cNvSpPr/>
          <p:nvPr/>
        </p:nvSpPr>
        <p:spPr>
          <a:xfrm>
            <a:off x="3804250" y="3201179"/>
            <a:ext cx="1535289" cy="630061"/>
          </a:xfrm>
          <a:prstGeom prst="rect">
            <a:avLst/>
          </a:prstGeom>
          <a:solidFill>
            <a:schemeClr val="bg2">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معالجة البيان</a:t>
            </a:r>
          </a:p>
        </p:txBody>
      </p:sp>
      <p:sp>
        <p:nvSpPr>
          <p:cNvPr id="5" name="Rectangle 4">
            <a:extLst>
              <a:ext uri="{FF2B5EF4-FFF2-40B4-BE49-F238E27FC236}">
                <a16:creationId xmlns:a16="http://schemas.microsoft.com/office/drawing/2014/main" id="{B5943C9C-E3BC-D30B-3992-D5900F3EB955}"/>
              </a:ext>
            </a:extLst>
          </p:cNvPr>
          <p:cNvSpPr/>
          <p:nvPr/>
        </p:nvSpPr>
        <p:spPr>
          <a:xfrm>
            <a:off x="3804253" y="4117315"/>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الأنشطة</a:t>
            </a:r>
          </a:p>
        </p:txBody>
      </p:sp>
      <p:sp>
        <p:nvSpPr>
          <p:cNvPr id="7" name="Rectangle 6">
            <a:extLst>
              <a:ext uri="{FF2B5EF4-FFF2-40B4-BE49-F238E27FC236}">
                <a16:creationId xmlns:a16="http://schemas.microsoft.com/office/drawing/2014/main" id="{7B082401-54AE-50A4-3F21-49E4123F7B40}"/>
              </a:ext>
            </a:extLst>
          </p:cNvPr>
          <p:cNvSpPr/>
          <p:nvPr/>
        </p:nvSpPr>
        <p:spPr>
          <a:xfrm>
            <a:off x="6283475" y="4117314"/>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البوابات</a:t>
            </a:r>
          </a:p>
        </p:txBody>
      </p:sp>
      <p:sp>
        <p:nvSpPr>
          <p:cNvPr id="8" name="Rectangle 7">
            <a:extLst>
              <a:ext uri="{FF2B5EF4-FFF2-40B4-BE49-F238E27FC236}">
                <a16:creationId xmlns:a16="http://schemas.microsoft.com/office/drawing/2014/main" id="{24F72208-7011-0BA8-3D68-C7E22EC2EFBD}"/>
              </a:ext>
            </a:extLst>
          </p:cNvPr>
          <p:cNvSpPr/>
          <p:nvPr/>
        </p:nvSpPr>
        <p:spPr>
          <a:xfrm>
            <a:off x="1278766" y="4117313"/>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الفاعلين</a:t>
            </a:r>
          </a:p>
        </p:txBody>
      </p:sp>
      <p:cxnSp>
        <p:nvCxnSpPr>
          <p:cNvPr id="10" name="Connector: Elbow 9">
            <a:extLst>
              <a:ext uri="{FF2B5EF4-FFF2-40B4-BE49-F238E27FC236}">
                <a16:creationId xmlns:a16="http://schemas.microsoft.com/office/drawing/2014/main" id="{FECDA5E6-C842-ECEB-FA4A-D288167A660B}"/>
              </a:ext>
            </a:extLst>
          </p:cNvPr>
          <p:cNvCxnSpPr>
            <a:stCxn id="67" idx="2"/>
            <a:endCxn id="3" idx="0"/>
          </p:cNvCxnSpPr>
          <p:nvPr/>
        </p:nvCxnSpPr>
        <p:spPr>
          <a:xfrm rot="5400000">
            <a:off x="4433181" y="2164870"/>
            <a:ext cx="277433"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449A3173-2534-68B9-FA8C-099F13C21431}"/>
              </a:ext>
            </a:extLst>
          </p:cNvPr>
          <p:cNvCxnSpPr>
            <a:cxnSpLocks/>
            <a:stCxn id="3" idx="2"/>
            <a:endCxn id="4" idx="0"/>
          </p:cNvCxnSpPr>
          <p:nvPr/>
        </p:nvCxnSpPr>
        <p:spPr>
          <a:xfrm rot="5400000">
            <a:off x="4438131" y="3067413"/>
            <a:ext cx="26753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28AFF43-9361-6D3D-CA25-576A2EE0B0E6}"/>
              </a:ext>
            </a:extLst>
          </p:cNvPr>
          <p:cNvCxnSpPr>
            <a:stCxn id="4" idx="2"/>
            <a:endCxn id="5" idx="0"/>
          </p:cNvCxnSpPr>
          <p:nvPr/>
        </p:nvCxnSpPr>
        <p:spPr>
          <a:xfrm rot="16200000" flipH="1">
            <a:off x="4428859" y="3974275"/>
            <a:ext cx="286075" cy="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A15F672-F233-6610-2EC3-A04EBF1B21DF}"/>
              </a:ext>
            </a:extLst>
          </p:cNvPr>
          <p:cNvCxnSpPr>
            <a:stCxn id="4" idx="1"/>
            <a:endCxn id="8" idx="0"/>
          </p:cNvCxnSpPr>
          <p:nvPr/>
        </p:nvCxnSpPr>
        <p:spPr>
          <a:xfrm rot="10800000" flipV="1">
            <a:off x="2046412" y="3516209"/>
            <a:ext cx="1757839" cy="6011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9291E9A-6590-9872-2F61-B77CA6D6FC0C}"/>
              </a:ext>
            </a:extLst>
          </p:cNvPr>
          <p:cNvCxnSpPr>
            <a:stCxn id="4" idx="3"/>
            <a:endCxn id="7" idx="0"/>
          </p:cNvCxnSpPr>
          <p:nvPr/>
        </p:nvCxnSpPr>
        <p:spPr>
          <a:xfrm>
            <a:off x="5339539" y="3516210"/>
            <a:ext cx="1711581" cy="6011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8881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6047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مخطط </a:t>
            </a:r>
            <a:r>
              <a:rPr lang="en-US" sz="3000" dirty="0">
                <a:latin typeface="Dubai" panose="020B0503030403030204" pitchFamily="34" charset="-78"/>
                <a:cs typeface="Dubai" panose="020B0503030403030204" pitchFamily="34" charset="-78"/>
              </a:rPr>
              <a:t>BPMN</a:t>
            </a:r>
            <a:r>
              <a:rPr lang="ar-SY" sz="3000" dirty="0">
                <a:latin typeface="Dubai" panose="020B0503030403030204" pitchFamily="34" charset="-78"/>
                <a:cs typeface="Dubai" panose="020B0503030403030204" pitchFamily="34" charset="-78"/>
              </a:rPr>
              <a:t> الخاص بالعملية</a:t>
            </a:r>
            <a:endParaRPr lang="ar-SY" sz="2000" dirty="0">
              <a:latin typeface="Dubai" panose="020B0503030403030204" pitchFamily="34" charset="-78"/>
              <a:cs typeface="Dubai" panose="020B0503030403030204" pitchFamily="34" charset="-78"/>
            </a:endParaRPr>
          </a:p>
        </p:txBody>
      </p:sp>
      <p:pic>
        <p:nvPicPr>
          <p:cNvPr id="13" name="Picture 2">
            <a:extLst>
              <a:ext uri="{FF2B5EF4-FFF2-40B4-BE49-F238E27FC236}">
                <a16:creationId xmlns:a16="http://schemas.microsoft.com/office/drawing/2014/main" id="{B253FCFE-21DF-8130-D951-E5834F203D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093" y="1610831"/>
            <a:ext cx="8827611" cy="2833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33284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بناء البيان</a:t>
            </a:r>
            <a:endParaRPr lang="ar-SY" sz="2000"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6BDC45AE-131F-994F-26E6-AE65CD926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02" y="1396093"/>
            <a:ext cx="7421994" cy="271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950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معالجة البيان</a:t>
            </a:r>
            <a:endParaRPr lang="ar-SY" sz="2000" dirty="0">
              <a:latin typeface="Dubai" panose="020B0503030403030204" pitchFamily="34" charset="-78"/>
              <a:cs typeface="Dubai" panose="020B0503030403030204" pitchFamily="34" charset="-78"/>
            </a:endParaRPr>
          </a:p>
        </p:txBody>
      </p:sp>
      <p:sp>
        <p:nvSpPr>
          <p:cNvPr id="19" name="Arrow: Right 18">
            <a:extLst>
              <a:ext uri="{FF2B5EF4-FFF2-40B4-BE49-F238E27FC236}">
                <a16:creationId xmlns:a16="http://schemas.microsoft.com/office/drawing/2014/main" id="{79ACD8C7-86B6-F5F2-904E-40E63B296CBD}"/>
              </a:ext>
            </a:extLst>
          </p:cNvPr>
          <p:cNvSpPr/>
          <p:nvPr/>
        </p:nvSpPr>
        <p:spPr>
          <a:xfrm>
            <a:off x="1831340" y="2691432"/>
            <a:ext cx="1395765"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68C65A8-46F6-7CC9-DF56-65230E02D5E8}"/>
              </a:ext>
            </a:extLst>
          </p:cNvPr>
          <p:cNvSpPr txBox="1"/>
          <p:nvPr/>
        </p:nvSpPr>
        <p:spPr>
          <a:xfrm>
            <a:off x="1621950" y="2446205"/>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pic>
        <p:nvPicPr>
          <p:cNvPr id="31" name="Picture 30">
            <a:extLst>
              <a:ext uri="{FF2B5EF4-FFF2-40B4-BE49-F238E27FC236}">
                <a16:creationId xmlns:a16="http://schemas.microsoft.com/office/drawing/2014/main" id="{95305AF8-74BB-73F9-10EE-6EEEB0E2D1D5}"/>
              </a:ext>
            </a:extLst>
          </p:cNvPr>
          <p:cNvPicPr>
            <a:picLocks noChangeAspect="1"/>
          </p:cNvPicPr>
          <p:nvPr/>
        </p:nvPicPr>
        <p:blipFill>
          <a:blip r:embed="rId3"/>
          <a:stretch>
            <a:fillRect/>
          </a:stretch>
        </p:blipFill>
        <p:spPr>
          <a:xfrm>
            <a:off x="913554" y="2277631"/>
            <a:ext cx="819103" cy="819103"/>
          </a:xfrm>
          <a:prstGeom prst="rect">
            <a:avLst/>
          </a:prstGeom>
        </p:spPr>
      </p:pic>
      <p:sp>
        <p:nvSpPr>
          <p:cNvPr id="32" name="TextBox 31">
            <a:extLst>
              <a:ext uri="{FF2B5EF4-FFF2-40B4-BE49-F238E27FC236}">
                <a16:creationId xmlns:a16="http://schemas.microsoft.com/office/drawing/2014/main" id="{506B0965-AF6B-EBCE-C197-793055270B77}"/>
              </a:ext>
            </a:extLst>
          </p:cNvPr>
          <p:cNvSpPr txBox="1"/>
          <p:nvPr/>
        </p:nvSpPr>
        <p:spPr>
          <a:xfrm>
            <a:off x="181673" y="3013750"/>
            <a:ext cx="2435746"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بيان الأنشطة</a:t>
            </a:r>
            <a:endParaRPr lang="ar-SY" dirty="0">
              <a:latin typeface="Dubai" panose="020B0503030403030204" pitchFamily="34" charset="-78"/>
              <a:cs typeface="Dubai" panose="020B0503030403030204" pitchFamily="34" charset="-78"/>
            </a:endParaRPr>
          </a:p>
        </p:txBody>
      </p:sp>
      <p:pic>
        <p:nvPicPr>
          <p:cNvPr id="7" name="Picture 2" descr="Big Data Scientist Outline Icon Simple Stock Vector (Royalty Free ...">
            <a:extLst>
              <a:ext uri="{FF2B5EF4-FFF2-40B4-BE49-F238E27FC236}">
                <a16:creationId xmlns:a16="http://schemas.microsoft.com/office/drawing/2014/main" id="{5F7A16A7-A74A-4007-485F-55EE03E065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134" t="14438" r="26484" b="35956"/>
          <a:stretch/>
        </p:blipFill>
        <p:spPr bwMode="auto">
          <a:xfrm rot="5400000">
            <a:off x="3362811" y="2029948"/>
            <a:ext cx="1099126" cy="132296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4BDB5C0-BCC1-AD93-4931-2BBBE5486C17}"/>
              </a:ext>
            </a:extLst>
          </p:cNvPr>
          <p:cNvSpPr txBox="1"/>
          <p:nvPr/>
        </p:nvSpPr>
        <p:spPr>
          <a:xfrm>
            <a:off x="3152146" y="3135236"/>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خوارزمية تعديل البيان</a:t>
            </a:r>
            <a:endParaRPr lang="en-US" sz="1600" b="1" dirty="0">
              <a:latin typeface="Dubai" panose="020B0503030403030204" pitchFamily="34" charset="-78"/>
              <a:cs typeface="Dubai" panose="020B0503030403030204" pitchFamily="34" charset="-78"/>
            </a:endParaRPr>
          </a:p>
        </p:txBody>
      </p:sp>
      <p:sp>
        <p:nvSpPr>
          <p:cNvPr id="9" name="Arrow: Right 8">
            <a:extLst>
              <a:ext uri="{FF2B5EF4-FFF2-40B4-BE49-F238E27FC236}">
                <a16:creationId xmlns:a16="http://schemas.microsoft.com/office/drawing/2014/main" id="{F52DE15F-7959-B126-9F5D-D0AE5DA132FF}"/>
              </a:ext>
            </a:extLst>
          </p:cNvPr>
          <p:cNvSpPr/>
          <p:nvPr/>
        </p:nvSpPr>
        <p:spPr>
          <a:xfrm rot="20355762">
            <a:off x="4629965" y="2287726"/>
            <a:ext cx="1684943"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2ECD8CF9-BCDC-6AF9-512E-DA960CE39C07}"/>
              </a:ext>
            </a:extLst>
          </p:cNvPr>
          <p:cNvSpPr/>
          <p:nvPr/>
        </p:nvSpPr>
        <p:spPr>
          <a:xfrm rot="1324911">
            <a:off x="4566374" y="3083102"/>
            <a:ext cx="2194858"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9DC66A28-D634-3431-8517-8EFB9CB72028}"/>
              </a:ext>
            </a:extLst>
          </p:cNvPr>
          <p:cNvSpPr/>
          <p:nvPr/>
        </p:nvSpPr>
        <p:spPr>
          <a:xfrm rot="151501">
            <a:off x="4750199" y="2671300"/>
            <a:ext cx="1871859"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470C685-AFF4-DA9D-248A-C4DACE0D67C9}"/>
              </a:ext>
            </a:extLst>
          </p:cNvPr>
          <p:cNvSpPr txBox="1"/>
          <p:nvPr/>
        </p:nvSpPr>
        <p:spPr>
          <a:xfrm rot="20247667">
            <a:off x="4467931" y="2088028"/>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خرج</a:t>
            </a:r>
            <a:endParaRPr lang="en-US" sz="1600" b="1" dirty="0">
              <a:latin typeface="Dubai" panose="020B0503030403030204" pitchFamily="34" charset="-78"/>
              <a:cs typeface="Dubai" panose="020B0503030403030204" pitchFamily="34" charset="-78"/>
            </a:endParaRPr>
          </a:p>
        </p:txBody>
      </p:sp>
      <p:sp>
        <p:nvSpPr>
          <p:cNvPr id="18" name="TextBox 17">
            <a:extLst>
              <a:ext uri="{FF2B5EF4-FFF2-40B4-BE49-F238E27FC236}">
                <a16:creationId xmlns:a16="http://schemas.microsoft.com/office/drawing/2014/main" id="{A79CE0EE-98B3-0AFB-EBF7-F729648A5058}"/>
              </a:ext>
            </a:extLst>
          </p:cNvPr>
          <p:cNvSpPr txBox="1"/>
          <p:nvPr/>
        </p:nvSpPr>
        <p:spPr>
          <a:xfrm>
            <a:off x="4865259" y="2387802"/>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خرج</a:t>
            </a:r>
            <a:endParaRPr lang="en-US" sz="1600" b="1" dirty="0">
              <a:latin typeface="Dubai" panose="020B0503030403030204" pitchFamily="34" charset="-78"/>
              <a:cs typeface="Dubai" panose="020B0503030403030204" pitchFamily="34" charset="-78"/>
            </a:endParaRPr>
          </a:p>
        </p:txBody>
      </p:sp>
      <p:sp>
        <p:nvSpPr>
          <p:cNvPr id="20" name="TextBox 19">
            <a:extLst>
              <a:ext uri="{FF2B5EF4-FFF2-40B4-BE49-F238E27FC236}">
                <a16:creationId xmlns:a16="http://schemas.microsoft.com/office/drawing/2014/main" id="{9C8864B3-1397-3F49-60E8-0F98A88F2BE2}"/>
              </a:ext>
            </a:extLst>
          </p:cNvPr>
          <p:cNvSpPr txBox="1"/>
          <p:nvPr/>
        </p:nvSpPr>
        <p:spPr>
          <a:xfrm rot="1191326">
            <a:off x="4811659" y="2799471"/>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خرج</a:t>
            </a:r>
            <a:endParaRPr lang="en-US" sz="1600" b="1" dirty="0">
              <a:latin typeface="Dubai" panose="020B0503030403030204" pitchFamily="34" charset="-78"/>
              <a:cs typeface="Dubai" panose="020B0503030403030204" pitchFamily="34" charset="-78"/>
            </a:endParaRPr>
          </a:p>
        </p:txBody>
      </p:sp>
      <p:pic>
        <p:nvPicPr>
          <p:cNvPr id="21" name="Picture 4" descr="adjacent vertex in directed graph">
            <a:extLst>
              <a:ext uri="{FF2B5EF4-FFF2-40B4-BE49-F238E27FC236}">
                <a16:creationId xmlns:a16="http://schemas.microsoft.com/office/drawing/2014/main" id="{22CA6C53-EE59-ECBF-EC95-B60F553D6F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877" t="15032" r="33877" b="33457"/>
          <a:stretch/>
        </p:blipFill>
        <p:spPr bwMode="auto">
          <a:xfrm>
            <a:off x="6434776" y="934973"/>
            <a:ext cx="1455872" cy="98617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966EB409-C542-B785-DC97-B3B84AA1D8A3}"/>
              </a:ext>
            </a:extLst>
          </p:cNvPr>
          <p:cNvSpPr txBox="1"/>
          <p:nvPr/>
        </p:nvSpPr>
        <p:spPr>
          <a:xfrm>
            <a:off x="6036253" y="1908145"/>
            <a:ext cx="2155900"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بيان الأنشطة المعدل</a:t>
            </a:r>
            <a:endParaRPr lang="en-US" sz="1600" b="1" dirty="0">
              <a:latin typeface="Dubai" panose="020B0503030403030204" pitchFamily="34" charset="-78"/>
              <a:cs typeface="Dubai" panose="020B0503030403030204" pitchFamily="34" charset="-78"/>
            </a:endParaRPr>
          </a:p>
        </p:txBody>
      </p:sp>
      <p:pic>
        <p:nvPicPr>
          <p:cNvPr id="23" name="Picture 22">
            <a:extLst>
              <a:ext uri="{FF2B5EF4-FFF2-40B4-BE49-F238E27FC236}">
                <a16:creationId xmlns:a16="http://schemas.microsoft.com/office/drawing/2014/main" id="{1129610D-893C-32CA-DE83-376F694A21DA}"/>
              </a:ext>
            </a:extLst>
          </p:cNvPr>
          <p:cNvPicPr>
            <a:picLocks noChangeAspect="1"/>
          </p:cNvPicPr>
          <p:nvPr/>
        </p:nvPicPr>
        <p:blipFill>
          <a:blip r:embed="rId3"/>
          <a:stretch>
            <a:fillRect/>
          </a:stretch>
        </p:blipFill>
        <p:spPr>
          <a:xfrm>
            <a:off x="6618798" y="2176620"/>
            <a:ext cx="819103" cy="819103"/>
          </a:xfrm>
          <a:prstGeom prst="rect">
            <a:avLst/>
          </a:prstGeom>
        </p:spPr>
      </p:pic>
      <p:sp>
        <p:nvSpPr>
          <p:cNvPr id="25" name="TextBox 24">
            <a:extLst>
              <a:ext uri="{FF2B5EF4-FFF2-40B4-BE49-F238E27FC236}">
                <a16:creationId xmlns:a16="http://schemas.microsoft.com/office/drawing/2014/main" id="{07E9676E-6506-5339-9F73-D6D99F09910D}"/>
              </a:ext>
            </a:extLst>
          </p:cNvPr>
          <p:cNvSpPr txBox="1"/>
          <p:nvPr/>
        </p:nvSpPr>
        <p:spPr>
          <a:xfrm>
            <a:off x="5886917" y="2912739"/>
            <a:ext cx="2435746"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قائمة الأنشطة</a:t>
            </a:r>
            <a:endParaRPr lang="ar-SY" dirty="0">
              <a:latin typeface="Dubai" panose="020B0503030403030204" pitchFamily="34" charset="-78"/>
              <a:cs typeface="Dubai" panose="020B0503030403030204" pitchFamily="34" charset="-78"/>
            </a:endParaRPr>
          </a:p>
        </p:txBody>
      </p:sp>
      <p:pic>
        <p:nvPicPr>
          <p:cNvPr id="26" name="Picture 25">
            <a:extLst>
              <a:ext uri="{FF2B5EF4-FFF2-40B4-BE49-F238E27FC236}">
                <a16:creationId xmlns:a16="http://schemas.microsoft.com/office/drawing/2014/main" id="{66FBE3B3-A919-3B17-2E94-2AD5F01BA62C}"/>
              </a:ext>
            </a:extLst>
          </p:cNvPr>
          <p:cNvPicPr>
            <a:picLocks noChangeAspect="1"/>
          </p:cNvPicPr>
          <p:nvPr/>
        </p:nvPicPr>
        <p:blipFill>
          <a:blip r:embed="rId3"/>
          <a:stretch>
            <a:fillRect/>
          </a:stretch>
        </p:blipFill>
        <p:spPr>
          <a:xfrm>
            <a:off x="6665100" y="3263968"/>
            <a:ext cx="819103" cy="819103"/>
          </a:xfrm>
          <a:prstGeom prst="rect">
            <a:avLst/>
          </a:prstGeom>
        </p:spPr>
      </p:pic>
      <p:sp>
        <p:nvSpPr>
          <p:cNvPr id="28" name="TextBox 27">
            <a:extLst>
              <a:ext uri="{FF2B5EF4-FFF2-40B4-BE49-F238E27FC236}">
                <a16:creationId xmlns:a16="http://schemas.microsoft.com/office/drawing/2014/main" id="{BB96685F-0ED4-56F4-04DB-10245C9153D1}"/>
              </a:ext>
            </a:extLst>
          </p:cNvPr>
          <p:cNvSpPr txBox="1"/>
          <p:nvPr/>
        </p:nvSpPr>
        <p:spPr>
          <a:xfrm>
            <a:off x="5933219" y="4000087"/>
            <a:ext cx="2435746"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قائمة البوابات</a:t>
            </a:r>
            <a:endParaRPr lang="ar-SY"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34864174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قبل تطبيق معالجة البيان</a:t>
            </a:r>
            <a:endParaRPr lang="ar-SY" sz="2000"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6BDC45AE-131F-994F-26E6-AE65CD926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02" y="1396093"/>
            <a:ext cx="7421994" cy="271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87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معالجة البيان</a:t>
            </a:r>
            <a:endParaRPr lang="ar-SY" sz="2000" dirty="0">
              <a:latin typeface="Dubai" panose="020B0503030403030204" pitchFamily="34" charset="-78"/>
              <a:cs typeface="Dubai" panose="020B0503030403030204" pitchFamily="34" charset="-78"/>
            </a:endParaRPr>
          </a:p>
        </p:txBody>
      </p:sp>
      <p:pic>
        <p:nvPicPr>
          <p:cNvPr id="5" name="Picture 4">
            <a:extLst>
              <a:ext uri="{FF2B5EF4-FFF2-40B4-BE49-F238E27FC236}">
                <a16:creationId xmlns:a16="http://schemas.microsoft.com/office/drawing/2014/main" id="{87AC1F49-8979-A5D9-A59B-FEDB4F4C2546}"/>
              </a:ext>
            </a:extLst>
          </p:cNvPr>
          <p:cNvPicPr>
            <a:picLocks noChangeAspect="1"/>
          </p:cNvPicPr>
          <p:nvPr/>
        </p:nvPicPr>
        <p:blipFill>
          <a:blip r:embed="rId3"/>
          <a:stretch>
            <a:fillRect/>
          </a:stretch>
        </p:blipFill>
        <p:spPr>
          <a:xfrm>
            <a:off x="0" y="1396093"/>
            <a:ext cx="9144000" cy="2621488"/>
          </a:xfrm>
          <a:prstGeom prst="rect">
            <a:avLst/>
          </a:prstGeom>
        </p:spPr>
      </p:pic>
    </p:spTree>
    <p:extLst>
      <p:ext uri="{BB962C8B-B14F-4D97-AF65-F5344CB8AC3E}">
        <p14:creationId xmlns:p14="http://schemas.microsoft.com/office/powerpoint/2010/main" val="3568020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معالجة البيان</a:t>
            </a:r>
            <a:endParaRPr lang="ar-SY" sz="2000" dirty="0">
              <a:latin typeface="Dubai" panose="020B0503030403030204" pitchFamily="34" charset="-78"/>
              <a:cs typeface="Dubai" panose="020B0503030403030204" pitchFamily="34" charset="-78"/>
            </a:endParaRPr>
          </a:p>
        </p:txBody>
      </p:sp>
      <p:sp>
        <p:nvSpPr>
          <p:cNvPr id="7" name="TextBox 6">
            <a:extLst>
              <a:ext uri="{FF2B5EF4-FFF2-40B4-BE49-F238E27FC236}">
                <a16:creationId xmlns:a16="http://schemas.microsoft.com/office/drawing/2014/main" id="{5892BF41-C234-8065-A9FD-7FC1677E6BD3}"/>
              </a:ext>
            </a:extLst>
          </p:cNvPr>
          <p:cNvSpPr txBox="1"/>
          <p:nvPr/>
        </p:nvSpPr>
        <p:spPr>
          <a:xfrm>
            <a:off x="5846173" y="1879252"/>
            <a:ext cx="2400300" cy="1384995"/>
          </a:xfrm>
          <a:prstGeom prst="rect">
            <a:avLst/>
          </a:prstGeom>
          <a:noFill/>
        </p:spPr>
        <p:txBody>
          <a:bodyPr wrap="square">
            <a:spAutoFit/>
          </a:bodyPr>
          <a:lstStyle/>
          <a:p>
            <a:pPr algn="l"/>
            <a:r>
              <a:rPr lang="en-US" b="1" dirty="0"/>
              <a:t>Activities List:</a:t>
            </a:r>
          </a:p>
          <a:p>
            <a:pPr algn="l"/>
            <a:r>
              <a:rPr lang="en-US" dirty="0"/>
              <a:t>   1 - Login </a:t>
            </a:r>
          </a:p>
          <a:p>
            <a:pPr algn="l"/>
            <a:r>
              <a:rPr lang="en-US" dirty="0"/>
              <a:t>   2 - Select Items</a:t>
            </a:r>
          </a:p>
          <a:p>
            <a:pPr algn="l"/>
            <a:r>
              <a:rPr lang="en-US" dirty="0"/>
              <a:t>   3 - Cancel</a:t>
            </a:r>
          </a:p>
          <a:p>
            <a:pPr algn="l"/>
            <a:r>
              <a:rPr lang="en-US" dirty="0"/>
              <a:t>   4 - Set Payment Method </a:t>
            </a:r>
          </a:p>
          <a:p>
            <a:pPr algn="l"/>
            <a:r>
              <a:rPr lang="en-US" dirty="0"/>
              <a:t>   5 - End Order</a:t>
            </a:r>
          </a:p>
        </p:txBody>
      </p:sp>
      <p:sp>
        <p:nvSpPr>
          <p:cNvPr id="10" name="TextBox 9">
            <a:extLst>
              <a:ext uri="{FF2B5EF4-FFF2-40B4-BE49-F238E27FC236}">
                <a16:creationId xmlns:a16="http://schemas.microsoft.com/office/drawing/2014/main" id="{6E0CA24C-7F3E-A0D8-ADC5-4BD1F10822D5}"/>
              </a:ext>
            </a:extLst>
          </p:cNvPr>
          <p:cNvSpPr txBox="1"/>
          <p:nvPr/>
        </p:nvSpPr>
        <p:spPr>
          <a:xfrm>
            <a:off x="1011828" y="1771530"/>
            <a:ext cx="4572000" cy="1600438"/>
          </a:xfrm>
          <a:prstGeom prst="rect">
            <a:avLst/>
          </a:prstGeom>
          <a:noFill/>
        </p:spPr>
        <p:txBody>
          <a:bodyPr wrap="square">
            <a:spAutoFit/>
          </a:bodyPr>
          <a:lstStyle/>
          <a:p>
            <a:r>
              <a:rPr lang="en-US" b="1" dirty="0"/>
              <a:t>Gateways List:</a:t>
            </a:r>
          </a:p>
          <a:p>
            <a:r>
              <a:rPr lang="en-US" dirty="0"/>
              <a:t>   1 - Gateway 1 </a:t>
            </a:r>
          </a:p>
          <a:p>
            <a:r>
              <a:rPr lang="en-US" dirty="0"/>
              <a:t>       1.1 – Inputs:</a:t>
            </a:r>
          </a:p>
          <a:p>
            <a:r>
              <a:rPr lang="en-US" dirty="0"/>
              <a:t>           * Select Items</a:t>
            </a:r>
          </a:p>
          <a:p>
            <a:r>
              <a:rPr lang="en-US" dirty="0"/>
              <a:t>       1.2 – Outputs:</a:t>
            </a:r>
          </a:p>
          <a:p>
            <a:r>
              <a:rPr lang="en-US" dirty="0"/>
              <a:t>           * Set Payment Method</a:t>
            </a:r>
          </a:p>
          <a:p>
            <a:r>
              <a:rPr lang="en-US" dirty="0"/>
              <a:t>           * Cancel</a:t>
            </a:r>
          </a:p>
        </p:txBody>
      </p:sp>
    </p:spTree>
    <p:extLst>
      <p:ext uri="{BB962C8B-B14F-4D97-AF65-F5344CB8AC3E}">
        <p14:creationId xmlns:p14="http://schemas.microsoft.com/office/powerpoint/2010/main" val="42033825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7" name="Rectangle 66">
            <a:extLst>
              <a:ext uri="{FF2B5EF4-FFF2-40B4-BE49-F238E27FC236}">
                <a16:creationId xmlns:a16="http://schemas.microsoft.com/office/drawing/2014/main" id="{97ACCC25-C01F-1FC8-7D9D-2AA09B05F264}"/>
              </a:ext>
            </a:extLst>
          </p:cNvPr>
          <p:cNvSpPr/>
          <p:nvPr/>
        </p:nvSpPr>
        <p:spPr>
          <a:xfrm>
            <a:off x="3804252" y="1396093"/>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استخراج السيناريوهات</a:t>
            </a:r>
          </a:p>
        </p:txBody>
      </p:sp>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المخطَّط العام</a:t>
            </a:r>
            <a:endParaRPr lang="ar-SY" sz="2000" dirty="0">
              <a:latin typeface="Dubai" panose="020B0503030403030204" pitchFamily="34" charset="-78"/>
              <a:cs typeface="Dubai" panose="020B0503030403030204" pitchFamily="34" charset="-78"/>
            </a:endParaRPr>
          </a:p>
        </p:txBody>
      </p:sp>
      <p:sp>
        <p:nvSpPr>
          <p:cNvPr id="3" name="Rectangle 2">
            <a:extLst>
              <a:ext uri="{FF2B5EF4-FFF2-40B4-BE49-F238E27FC236}">
                <a16:creationId xmlns:a16="http://schemas.microsoft.com/office/drawing/2014/main" id="{4A1D8424-2B52-C80D-F8A5-166167610665}"/>
              </a:ext>
            </a:extLst>
          </p:cNvPr>
          <p:cNvSpPr/>
          <p:nvPr/>
        </p:nvSpPr>
        <p:spPr>
          <a:xfrm>
            <a:off x="3804251" y="2303587"/>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rtl="1"/>
            <a:r>
              <a:rPr lang="ar-SY" sz="1400" b="1" dirty="0">
                <a:solidFill>
                  <a:schemeClr val="tx1"/>
                </a:solidFill>
                <a:latin typeface="+mj-lt"/>
                <a:cs typeface="Dubai" panose="020B0503030403030204" pitchFamily="34" charset="-78"/>
              </a:rPr>
              <a:t>بناء بيان </a:t>
            </a:r>
            <a:r>
              <a:rPr lang="en-US" sz="1400" b="1" dirty="0">
                <a:solidFill>
                  <a:schemeClr val="tx1"/>
                </a:solidFill>
                <a:latin typeface="+mj-lt"/>
                <a:cs typeface="Dubai" panose="020B0503030403030204" pitchFamily="34" charset="-78"/>
              </a:rPr>
              <a:t>(Graph)</a:t>
            </a:r>
            <a:r>
              <a:rPr lang="ar-SY" sz="1400" b="1" dirty="0">
                <a:solidFill>
                  <a:schemeClr val="tx1"/>
                </a:solidFill>
                <a:latin typeface="+mj-lt"/>
                <a:cs typeface="Dubai" panose="020B0503030403030204" pitchFamily="34" charset="-78"/>
              </a:rPr>
              <a:t> الأنشطة</a:t>
            </a:r>
          </a:p>
        </p:txBody>
      </p:sp>
      <p:sp>
        <p:nvSpPr>
          <p:cNvPr id="4" name="Rectangle 3">
            <a:extLst>
              <a:ext uri="{FF2B5EF4-FFF2-40B4-BE49-F238E27FC236}">
                <a16:creationId xmlns:a16="http://schemas.microsoft.com/office/drawing/2014/main" id="{6073CE5E-5BFB-4C61-FA1B-4198ADD7B16C}"/>
              </a:ext>
            </a:extLst>
          </p:cNvPr>
          <p:cNvSpPr/>
          <p:nvPr/>
        </p:nvSpPr>
        <p:spPr>
          <a:xfrm>
            <a:off x="3804250" y="3201179"/>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معالجة البيان</a:t>
            </a:r>
          </a:p>
        </p:txBody>
      </p:sp>
      <p:sp>
        <p:nvSpPr>
          <p:cNvPr id="5" name="Rectangle 4">
            <a:extLst>
              <a:ext uri="{FF2B5EF4-FFF2-40B4-BE49-F238E27FC236}">
                <a16:creationId xmlns:a16="http://schemas.microsoft.com/office/drawing/2014/main" id="{B5943C9C-E3BC-D30B-3992-D5900F3EB955}"/>
              </a:ext>
            </a:extLst>
          </p:cNvPr>
          <p:cNvSpPr/>
          <p:nvPr/>
        </p:nvSpPr>
        <p:spPr>
          <a:xfrm>
            <a:off x="3804253" y="4117315"/>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الأنشطة</a:t>
            </a:r>
          </a:p>
        </p:txBody>
      </p:sp>
      <p:sp>
        <p:nvSpPr>
          <p:cNvPr id="7" name="Rectangle 6">
            <a:extLst>
              <a:ext uri="{FF2B5EF4-FFF2-40B4-BE49-F238E27FC236}">
                <a16:creationId xmlns:a16="http://schemas.microsoft.com/office/drawing/2014/main" id="{7B082401-54AE-50A4-3F21-49E4123F7B40}"/>
              </a:ext>
            </a:extLst>
          </p:cNvPr>
          <p:cNvSpPr/>
          <p:nvPr/>
        </p:nvSpPr>
        <p:spPr>
          <a:xfrm>
            <a:off x="6283475" y="4117314"/>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البوابات</a:t>
            </a:r>
          </a:p>
        </p:txBody>
      </p:sp>
      <p:sp>
        <p:nvSpPr>
          <p:cNvPr id="8" name="Rectangle 7">
            <a:extLst>
              <a:ext uri="{FF2B5EF4-FFF2-40B4-BE49-F238E27FC236}">
                <a16:creationId xmlns:a16="http://schemas.microsoft.com/office/drawing/2014/main" id="{24F72208-7011-0BA8-3D68-C7E22EC2EFBD}"/>
              </a:ext>
            </a:extLst>
          </p:cNvPr>
          <p:cNvSpPr/>
          <p:nvPr/>
        </p:nvSpPr>
        <p:spPr>
          <a:xfrm>
            <a:off x="1278766" y="4117313"/>
            <a:ext cx="1535289" cy="630061"/>
          </a:xfrm>
          <a:prstGeom prst="rect">
            <a:avLst/>
          </a:prstGeom>
          <a:solidFill>
            <a:schemeClr val="bg2">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الفاعلين</a:t>
            </a:r>
          </a:p>
        </p:txBody>
      </p:sp>
      <p:cxnSp>
        <p:nvCxnSpPr>
          <p:cNvPr id="10" name="Connector: Elbow 9">
            <a:extLst>
              <a:ext uri="{FF2B5EF4-FFF2-40B4-BE49-F238E27FC236}">
                <a16:creationId xmlns:a16="http://schemas.microsoft.com/office/drawing/2014/main" id="{FECDA5E6-C842-ECEB-FA4A-D288167A660B}"/>
              </a:ext>
            </a:extLst>
          </p:cNvPr>
          <p:cNvCxnSpPr>
            <a:stCxn id="67" idx="2"/>
            <a:endCxn id="3" idx="0"/>
          </p:cNvCxnSpPr>
          <p:nvPr/>
        </p:nvCxnSpPr>
        <p:spPr>
          <a:xfrm rot="5400000">
            <a:off x="4433181" y="2164870"/>
            <a:ext cx="277433"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449A3173-2534-68B9-FA8C-099F13C21431}"/>
              </a:ext>
            </a:extLst>
          </p:cNvPr>
          <p:cNvCxnSpPr>
            <a:cxnSpLocks/>
            <a:stCxn id="3" idx="2"/>
            <a:endCxn id="4" idx="0"/>
          </p:cNvCxnSpPr>
          <p:nvPr/>
        </p:nvCxnSpPr>
        <p:spPr>
          <a:xfrm rot="5400000">
            <a:off x="4438131" y="3067413"/>
            <a:ext cx="26753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28AFF43-9361-6D3D-CA25-576A2EE0B0E6}"/>
              </a:ext>
            </a:extLst>
          </p:cNvPr>
          <p:cNvCxnSpPr>
            <a:stCxn id="4" idx="2"/>
            <a:endCxn id="5" idx="0"/>
          </p:cNvCxnSpPr>
          <p:nvPr/>
        </p:nvCxnSpPr>
        <p:spPr>
          <a:xfrm rot="16200000" flipH="1">
            <a:off x="4428859" y="3974275"/>
            <a:ext cx="286075" cy="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A15F672-F233-6610-2EC3-A04EBF1B21DF}"/>
              </a:ext>
            </a:extLst>
          </p:cNvPr>
          <p:cNvCxnSpPr>
            <a:stCxn id="4" idx="1"/>
            <a:endCxn id="8" idx="0"/>
          </p:cNvCxnSpPr>
          <p:nvPr/>
        </p:nvCxnSpPr>
        <p:spPr>
          <a:xfrm rot="10800000" flipV="1">
            <a:off x="2046412" y="3516209"/>
            <a:ext cx="1757839" cy="6011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9291E9A-6590-9872-2F61-B77CA6D6FC0C}"/>
              </a:ext>
            </a:extLst>
          </p:cNvPr>
          <p:cNvCxnSpPr>
            <a:stCxn id="4" idx="3"/>
            <a:endCxn id="7" idx="0"/>
          </p:cNvCxnSpPr>
          <p:nvPr/>
        </p:nvCxnSpPr>
        <p:spPr>
          <a:xfrm>
            <a:off x="5339539" y="3516210"/>
            <a:ext cx="1711581" cy="6011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7563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استخراج الفاعلين</a:t>
            </a:r>
            <a:endParaRPr lang="ar-SY" sz="2000" dirty="0">
              <a:latin typeface="Dubai" panose="020B0503030403030204" pitchFamily="34" charset="-78"/>
              <a:cs typeface="Dubai" panose="020B0503030403030204" pitchFamily="34" charset="-78"/>
            </a:endParaRPr>
          </a:p>
        </p:txBody>
      </p:sp>
      <p:pic>
        <p:nvPicPr>
          <p:cNvPr id="11" name="Picture 10">
            <a:extLst>
              <a:ext uri="{FF2B5EF4-FFF2-40B4-BE49-F238E27FC236}">
                <a16:creationId xmlns:a16="http://schemas.microsoft.com/office/drawing/2014/main" id="{81125069-23ED-6A63-460C-0EEF5920FD49}"/>
              </a:ext>
            </a:extLst>
          </p:cNvPr>
          <p:cNvPicPr>
            <a:picLocks noChangeAspect="1"/>
          </p:cNvPicPr>
          <p:nvPr/>
        </p:nvPicPr>
        <p:blipFill>
          <a:blip r:embed="rId3"/>
          <a:stretch>
            <a:fillRect/>
          </a:stretch>
        </p:blipFill>
        <p:spPr>
          <a:xfrm>
            <a:off x="922764" y="746933"/>
            <a:ext cx="806773" cy="806773"/>
          </a:xfrm>
          <a:prstGeom prst="rect">
            <a:avLst/>
          </a:prstGeom>
        </p:spPr>
      </p:pic>
      <p:sp>
        <p:nvSpPr>
          <p:cNvPr id="12" name="TextBox 11">
            <a:extLst>
              <a:ext uri="{FF2B5EF4-FFF2-40B4-BE49-F238E27FC236}">
                <a16:creationId xmlns:a16="http://schemas.microsoft.com/office/drawing/2014/main" id="{C32B39D6-B89E-7F31-8092-6DAFBD281525}"/>
              </a:ext>
            </a:extLst>
          </p:cNvPr>
          <p:cNvSpPr txBox="1"/>
          <p:nvPr/>
        </p:nvSpPr>
        <p:spPr>
          <a:xfrm>
            <a:off x="605747" y="1660281"/>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التوصيف النصي للعملية</a:t>
            </a:r>
            <a:endParaRPr lang="en-US" sz="1600" b="1" dirty="0">
              <a:latin typeface="Dubai" panose="020B0503030403030204" pitchFamily="34" charset="-78"/>
              <a:cs typeface="Dubai" panose="020B0503030403030204" pitchFamily="34" charset="-78"/>
            </a:endParaRPr>
          </a:p>
        </p:txBody>
      </p:sp>
      <p:pic>
        <p:nvPicPr>
          <p:cNvPr id="16" name="Picture 15">
            <a:extLst>
              <a:ext uri="{FF2B5EF4-FFF2-40B4-BE49-F238E27FC236}">
                <a16:creationId xmlns:a16="http://schemas.microsoft.com/office/drawing/2014/main" id="{8C39494D-63AC-E03B-650F-8CEE7A83A5AC}"/>
              </a:ext>
            </a:extLst>
          </p:cNvPr>
          <p:cNvPicPr>
            <a:picLocks noChangeAspect="1"/>
          </p:cNvPicPr>
          <p:nvPr/>
        </p:nvPicPr>
        <p:blipFill>
          <a:blip r:embed="rId3"/>
          <a:stretch>
            <a:fillRect/>
          </a:stretch>
        </p:blipFill>
        <p:spPr>
          <a:xfrm>
            <a:off x="7611425" y="1854643"/>
            <a:ext cx="1099125" cy="1099125"/>
          </a:xfrm>
          <a:prstGeom prst="rect">
            <a:avLst/>
          </a:prstGeom>
        </p:spPr>
      </p:pic>
      <p:sp>
        <p:nvSpPr>
          <p:cNvPr id="17" name="TextBox 16">
            <a:extLst>
              <a:ext uri="{FF2B5EF4-FFF2-40B4-BE49-F238E27FC236}">
                <a16:creationId xmlns:a16="http://schemas.microsoft.com/office/drawing/2014/main" id="{A55DFB91-7CBF-40F4-A0FF-F4467CA9C066}"/>
              </a:ext>
            </a:extLst>
          </p:cNvPr>
          <p:cNvSpPr txBox="1"/>
          <p:nvPr/>
        </p:nvSpPr>
        <p:spPr>
          <a:xfrm>
            <a:off x="7468885" y="2886960"/>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قائمة الفاعلين</a:t>
            </a:r>
            <a:endParaRPr lang="en-US" sz="1600" b="1" dirty="0">
              <a:latin typeface="Dubai" panose="020B0503030403030204" pitchFamily="34" charset="-78"/>
              <a:cs typeface="Dubai" panose="020B0503030403030204" pitchFamily="34" charset="-78"/>
            </a:endParaRPr>
          </a:p>
        </p:txBody>
      </p:sp>
      <p:sp>
        <p:nvSpPr>
          <p:cNvPr id="19" name="Arrow: Right 18">
            <a:extLst>
              <a:ext uri="{FF2B5EF4-FFF2-40B4-BE49-F238E27FC236}">
                <a16:creationId xmlns:a16="http://schemas.microsoft.com/office/drawing/2014/main" id="{79ACD8C7-86B6-F5F2-904E-40E63B296CBD}"/>
              </a:ext>
            </a:extLst>
          </p:cNvPr>
          <p:cNvSpPr/>
          <p:nvPr/>
        </p:nvSpPr>
        <p:spPr>
          <a:xfrm>
            <a:off x="1831340" y="2691432"/>
            <a:ext cx="1395765"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C92FC7DC-6A3F-7103-94C6-AA2A6365E08C}"/>
              </a:ext>
            </a:extLst>
          </p:cNvPr>
          <p:cNvSpPr/>
          <p:nvPr/>
        </p:nvSpPr>
        <p:spPr>
          <a:xfrm>
            <a:off x="6512300" y="2587012"/>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68C65A8-46F6-7CC9-DF56-65230E02D5E8}"/>
              </a:ext>
            </a:extLst>
          </p:cNvPr>
          <p:cNvSpPr txBox="1"/>
          <p:nvPr/>
        </p:nvSpPr>
        <p:spPr>
          <a:xfrm>
            <a:off x="1621950" y="2446205"/>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30" name="TextBox 29">
            <a:extLst>
              <a:ext uri="{FF2B5EF4-FFF2-40B4-BE49-F238E27FC236}">
                <a16:creationId xmlns:a16="http://schemas.microsoft.com/office/drawing/2014/main" id="{0422DDB6-4A71-214E-334F-7D1331F5931D}"/>
              </a:ext>
            </a:extLst>
          </p:cNvPr>
          <p:cNvSpPr txBox="1"/>
          <p:nvPr/>
        </p:nvSpPr>
        <p:spPr>
          <a:xfrm>
            <a:off x="6287714" y="2340026"/>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معالجة</a:t>
            </a:r>
            <a:endParaRPr lang="en-US" sz="1600" b="1" dirty="0">
              <a:latin typeface="Dubai" panose="020B0503030403030204" pitchFamily="34" charset="-78"/>
              <a:cs typeface="Dubai" panose="020B0503030403030204" pitchFamily="34" charset="-78"/>
            </a:endParaRPr>
          </a:p>
        </p:txBody>
      </p:sp>
      <p:pic>
        <p:nvPicPr>
          <p:cNvPr id="31" name="Picture 30">
            <a:extLst>
              <a:ext uri="{FF2B5EF4-FFF2-40B4-BE49-F238E27FC236}">
                <a16:creationId xmlns:a16="http://schemas.microsoft.com/office/drawing/2014/main" id="{95305AF8-74BB-73F9-10EE-6EEEB0E2D1D5}"/>
              </a:ext>
            </a:extLst>
          </p:cNvPr>
          <p:cNvPicPr>
            <a:picLocks noChangeAspect="1"/>
          </p:cNvPicPr>
          <p:nvPr/>
        </p:nvPicPr>
        <p:blipFill>
          <a:blip r:embed="rId3"/>
          <a:stretch>
            <a:fillRect/>
          </a:stretch>
        </p:blipFill>
        <p:spPr>
          <a:xfrm>
            <a:off x="913554" y="2277631"/>
            <a:ext cx="819103" cy="819103"/>
          </a:xfrm>
          <a:prstGeom prst="rect">
            <a:avLst/>
          </a:prstGeom>
        </p:spPr>
      </p:pic>
      <p:sp>
        <p:nvSpPr>
          <p:cNvPr id="32" name="TextBox 31">
            <a:extLst>
              <a:ext uri="{FF2B5EF4-FFF2-40B4-BE49-F238E27FC236}">
                <a16:creationId xmlns:a16="http://schemas.microsoft.com/office/drawing/2014/main" id="{506B0965-AF6B-EBCE-C197-793055270B77}"/>
              </a:ext>
            </a:extLst>
          </p:cNvPr>
          <p:cNvSpPr txBox="1"/>
          <p:nvPr/>
        </p:nvSpPr>
        <p:spPr>
          <a:xfrm>
            <a:off x="181673" y="3013750"/>
            <a:ext cx="2435746"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قائمة الأنشطة</a:t>
            </a:r>
            <a:endParaRPr lang="ar-SY" dirty="0">
              <a:latin typeface="Dubai" panose="020B0503030403030204" pitchFamily="34" charset="-78"/>
              <a:cs typeface="Dubai" panose="020B0503030403030204" pitchFamily="34" charset="-78"/>
            </a:endParaRPr>
          </a:p>
        </p:txBody>
      </p:sp>
      <p:sp>
        <p:nvSpPr>
          <p:cNvPr id="33" name="TextBox 32">
            <a:extLst>
              <a:ext uri="{FF2B5EF4-FFF2-40B4-BE49-F238E27FC236}">
                <a16:creationId xmlns:a16="http://schemas.microsoft.com/office/drawing/2014/main" id="{66D66295-210C-0813-A1F4-42BB6DF44B6A}"/>
              </a:ext>
            </a:extLst>
          </p:cNvPr>
          <p:cNvSpPr txBox="1"/>
          <p:nvPr/>
        </p:nvSpPr>
        <p:spPr>
          <a:xfrm>
            <a:off x="2954256" y="3005635"/>
            <a:ext cx="1624875"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نموذج لغوي كبير</a:t>
            </a:r>
            <a:r>
              <a:rPr lang="en-US" sz="1600" b="1" dirty="0">
                <a:latin typeface="Dubai" panose="020B0503030403030204" pitchFamily="34" charset="-78"/>
                <a:cs typeface="Dubai" panose="020B0503030403030204" pitchFamily="34" charset="-78"/>
              </a:rPr>
              <a:t>(LLM) </a:t>
            </a:r>
          </a:p>
        </p:txBody>
      </p:sp>
      <p:pic>
        <p:nvPicPr>
          <p:cNvPr id="34" name="Picture 33">
            <a:extLst>
              <a:ext uri="{FF2B5EF4-FFF2-40B4-BE49-F238E27FC236}">
                <a16:creationId xmlns:a16="http://schemas.microsoft.com/office/drawing/2014/main" id="{BACD4402-3AF9-2716-3499-BB635200B158}"/>
              </a:ext>
            </a:extLst>
          </p:cNvPr>
          <p:cNvPicPr>
            <a:picLocks noChangeAspect="1"/>
          </p:cNvPicPr>
          <p:nvPr/>
        </p:nvPicPr>
        <p:blipFill>
          <a:blip r:embed="rId4"/>
          <a:stretch>
            <a:fillRect/>
          </a:stretch>
        </p:blipFill>
        <p:spPr>
          <a:xfrm>
            <a:off x="3230437" y="1795152"/>
            <a:ext cx="1118687" cy="1264603"/>
          </a:xfrm>
          <a:prstGeom prst="rect">
            <a:avLst/>
          </a:prstGeom>
        </p:spPr>
      </p:pic>
      <p:sp>
        <p:nvSpPr>
          <p:cNvPr id="35" name="Arrow: Right 34">
            <a:extLst>
              <a:ext uri="{FF2B5EF4-FFF2-40B4-BE49-F238E27FC236}">
                <a16:creationId xmlns:a16="http://schemas.microsoft.com/office/drawing/2014/main" id="{6FC6FC09-F47E-495A-E12B-3FFF405044B7}"/>
              </a:ext>
            </a:extLst>
          </p:cNvPr>
          <p:cNvSpPr/>
          <p:nvPr/>
        </p:nvSpPr>
        <p:spPr>
          <a:xfrm rot="1781341">
            <a:off x="2136237" y="1764856"/>
            <a:ext cx="1110061" cy="195078"/>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E9B9D337-3F65-CFDA-BC69-EA47C2B6FDB9}"/>
              </a:ext>
            </a:extLst>
          </p:cNvPr>
          <p:cNvSpPr txBox="1"/>
          <p:nvPr/>
        </p:nvSpPr>
        <p:spPr>
          <a:xfrm rot="1848094">
            <a:off x="1969965" y="1485973"/>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37" name="Arrow: Right 36">
            <a:extLst>
              <a:ext uri="{FF2B5EF4-FFF2-40B4-BE49-F238E27FC236}">
                <a16:creationId xmlns:a16="http://schemas.microsoft.com/office/drawing/2014/main" id="{D17A1F0C-0B5A-27F5-8D6E-A8EC5C998B6E}"/>
              </a:ext>
            </a:extLst>
          </p:cNvPr>
          <p:cNvSpPr/>
          <p:nvPr/>
        </p:nvSpPr>
        <p:spPr>
          <a:xfrm>
            <a:off x="4421312" y="2485762"/>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0C4FAAFD-F2BA-3D91-0E4B-8228260D4180}"/>
              </a:ext>
            </a:extLst>
          </p:cNvPr>
          <p:cNvSpPr txBox="1"/>
          <p:nvPr/>
        </p:nvSpPr>
        <p:spPr>
          <a:xfrm>
            <a:off x="4196726" y="2230612"/>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الخرج كنص</a:t>
            </a:r>
            <a:endParaRPr lang="en-US" sz="1600" b="1" dirty="0">
              <a:latin typeface="Dubai" panose="020B0503030403030204" pitchFamily="34" charset="-78"/>
              <a:cs typeface="Dubai" panose="020B0503030403030204" pitchFamily="34" charset="-78"/>
            </a:endParaRPr>
          </a:p>
        </p:txBody>
      </p:sp>
      <p:pic>
        <p:nvPicPr>
          <p:cNvPr id="2050" name="Picture 2" descr="Best Restaurant Consultant firms in Dubai - BrandPortunity">
            <a:extLst>
              <a:ext uri="{FF2B5EF4-FFF2-40B4-BE49-F238E27FC236}">
                <a16:creationId xmlns:a16="http://schemas.microsoft.com/office/drawing/2014/main" id="{5A0D1689-B378-B774-0798-D13C806A43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6261" y="2049642"/>
            <a:ext cx="1159887" cy="947241"/>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6474F333-8052-D122-2A83-753667D046A9}"/>
              </a:ext>
            </a:extLst>
          </p:cNvPr>
          <p:cNvSpPr txBox="1"/>
          <p:nvPr/>
        </p:nvSpPr>
        <p:spPr>
          <a:xfrm>
            <a:off x="5341773" y="2982316"/>
            <a:ext cx="1624875"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محلل</a:t>
            </a:r>
            <a:endParaRPr lang="en-US" sz="1600" b="1"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CD3B0EB5-40CE-3A85-90E9-6129D706C6AE}"/>
              </a:ext>
            </a:extLst>
          </p:cNvPr>
          <p:cNvPicPr>
            <a:picLocks noChangeAspect="1"/>
          </p:cNvPicPr>
          <p:nvPr/>
        </p:nvPicPr>
        <p:blipFill>
          <a:blip r:embed="rId3"/>
          <a:stretch>
            <a:fillRect/>
          </a:stretch>
        </p:blipFill>
        <p:spPr>
          <a:xfrm>
            <a:off x="922764" y="3611465"/>
            <a:ext cx="819103" cy="819103"/>
          </a:xfrm>
          <a:prstGeom prst="rect">
            <a:avLst/>
          </a:prstGeom>
        </p:spPr>
      </p:pic>
      <p:sp>
        <p:nvSpPr>
          <p:cNvPr id="4" name="TextBox 3">
            <a:extLst>
              <a:ext uri="{FF2B5EF4-FFF2-40B4-BE49-F238E27FC236}">
                <a16:creationId xmlns:a16="http://schemas.microsoft.com/office/drawing/2014/main" id="{D2F6CA13-3EBB-CFA3-561E-614C6B49BD6F}"/>
              </a:ext>
            </a:extLst>
          </p:cNvPr>
          <p:cNvSpPr txBox="1"/>
          <p:nvPr/>
        </p:nvSpPr>
        <p:spPr>
          <a:xfrm>
            <a:off x="108277" y="4427562"/>
            <a:ext cx="2435746"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أمر</a:t>
            </a:r>
            <a:endParaRPr lang="ar-SY" dirty="0">
              <a:latin typeface="Dubai" panose="020B0503030403030204" pitchFamily="34" charset="-78"/>
              <a:cs typeface="Dubai" panose="020B0503030403030204" pitchFamily="34" charset="-78"/>
            </a:endParaRPr>
          </a:p>
        </p:txBody>
      </p:sp>
      <p:sp>
        <p:nvSpPr>
          <p:cNvPr id="5" name="Arrow: Right 4">
            <a:extLst>
              <a:ext uri="{FF2B5EF4-FFF2-40B4-BE49-F238E27FC236}">
                <a16:creationId xmlns:a16="http://schemas.microsoft.com/office/drawing/2014/main" id="{160BF6F4-8CFE-F412-B00F-79CADEA2BFC3}"/>
              </a:ext>
            </a:extLst>
          </p:cNvPr>
          <p:cNvSpPr/>
          <p:nvPr/>
        </p:nvSpPr>
        <p:spPr>
          <a:xfrm rot="20095923">
            <a:off x="1723672" y="3611129"/>
            <a:ext cx="1424797"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93913E6-1262-621A-C6F1-E73118BA69FC}"/>
              </a:ext>
            </a:extLst>
          </p:cNvPr>
          <p:cNvSpPr txBox="1"/>
          <p:nvPr/>
        </p:nvSpPr>
        <p:spPr>
          <a:xfrm rot="20181197">
            <a:off x="1568869" y="3349057"/>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7" name="Rectangle 6">
            <a:extLst>
              <a:ext uri="{FF2B5EF4-FFF2-40B4-BE49-F238E27FC236}">
                <a16:creationId xmlns:a16="http://schemas.microsoft.com/office/drawing/2014/main" id="{870DF4B4-D80A-1B3E-0E79-9D2B351508FF}"/>
              </a:ext>
            </a:extLst>
          </p:cNvPr>
          <p:cNvSpPr/>
          <p:nvPr/>
        </p:nvSpPr>
        <p:spPr>
          <a:xfrm>
            <a:off x="2963467" y="1330779"/>
            <a:ext cx="4445242" cy="257641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4180975-4F45-7A3C-40B9-EDDAF5220CC4}"/>
              </a:ext>
            </a:extLst>
          </p:cNvPr>
          <p:cNvPicPr>
            <a:picLocks noChangeAspect="1"/>
          </p:cNvPicPr>
          <p:nvPr/>
        </p:nvPicPr>
        <p:blipFill>
          <a:blip r:embed="rId6"/>
          <a:stretch>
            <a:fillRect/>
          </a:stretch>
        </p:blipFill>
        <p:spPr>
          <a:xfrm>
            <a:off x="3993133" y="3922566"/>
            <a:ext cx="2143125" cy="638175"/>
          </a:xfrm>
          <a:prstGeom prst="rect">
            <a:avLst/>
          </a:prstGeom>
        </p:spPr>
      </p:pic>
    </p:spTree>
    <p:extLst>
      <p:ext uri="{BB962C8B-B14F-4D97-AF65-F5344CB8AC3E}">
        <p14:creationId xmlns:p14="http://schemas.microsoft.com/office/powerpoint/2010/main" val="14830338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قبل تطبيق استخراج الفاعلين</a:t>
            </a:r>
            <a:endParaRPr lang="ar-SY" sz="2000" dirty="0">
              <a:latin typeface="Dubai" panose="020B0503030403030204" pitchFamily="34" charset="-78"/>
              <a:cs typeface="Dubai" panose="020B0503030403030204" pitchFamily="34" charset="-78"/>
            </a:endParaRPr>
          </a:p>
        </p:txBody>
      </p:sp>
      <p:pic>
        <p:nvPicPr>
          <p:cNvPr id="5" name="Picture 4">
            <a:extLst>
              <a:ext uri="{FF2B5EF4-FFF2-40B4-BE49-F238E27FC236}">
                <a16:creationId xmlns:a16="http://schemas.microsoft.com/office/drawing/2014/main" id="{87AC1F49-8979-A5D9-A59B-FEDB4F4C2546}"/>
              </a:ext>
            </a:extLst>
          </p:cNvPr>
          <p:cNvPicPr>
            <a:picLocks noChangeAspect="1"/>
          </p:cNvPicPr>
          <p:nvPr/>
        </p:nvPicPr>
        <p:blipFill>
          <a:blip r:embed="rId3"/>
          <a:stretch>
            <a:fillRect/>
          </a:stretch>
        </p:blipFill>
        <p:spPr>
          <a:xfrm>
            <a:off x="0" y="1396093"/>
            <a:ext cx="9144000" cy="2621488"/>
          </a:xfrm>
          <a:prstGeom prst="rect">
            <a:avLst/>
          </a:prstGeom>
        </p:spPr>
      </p:pic>
    </p:spTree>
    <p:extLst>
      <p:ext uri="{BB962C8B-B14F-4D97-AF65-F5344CB8AC3E}">
        <p14:creationId xmlns:p14="http://schemas.microsoft.com/office/powerpoint/2010/main" val="37931878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استخراج الفاعلين</a:t>
            </a:r>
            <a:endParaRPr lang="ar-SY" sz="2000"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78A4D998-1DA4-8624-49EA-4738F802B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21" y="1637567"/>
            <a:ext cx="8966756" cy="2878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9236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7" name="Rectangle 66">
            <a:extLst>
              <a:ext uri="{FF2B5EF4-FFF2-40B4-BE49-F238E27FC236}">
                <a16:creationId xmlns:a16="http://schemas.microsoft.com/office/drawing/2014/main" id="{97ACCC25-C01F-1FC8-7D9D-2AA09B05F264}"/>
              </a:ext>
            </a:extLst>
          </p:cNvPr>
          <p:cNvSpPr/>
          <p:nvPr/>
        </p:nvSpPr>
        <p:spPr>
          <a:xfrm>
            <a:off x="3804252" y="1396093"/>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استخراج السيناريوهات</a:t>
            </a:r>
          </a:p>
        </p:txBody>
      </p:sp>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المخطَّط العام</a:t>
            </a:r>
            <a:endParaRPr lang="ar-SY" sz="2000" dirty="0">
              <a:latin typeface="Dubai" panose="020B0503030403030204" pitchFamily="34" charset="-78"/>
              <a:cs typeface="Dubai" panose="020B0503030403030204" pitchFamily="34" charset="-78"/>
            </a:endParaRPr>
          </a:p>
        </p:txBody>
      </p:sp>
      <p:sp>
        <p:nvSpPr>
          <p:cNvPr id="3" name="Rectangle 2">
            <a:extLst>
              <a:ext uri="{FF2B5EF4-FFF2-40B4-BE49-F238E27FC236}">
                <a16:creationId xmlns:a16="http://schemas.microsoft.com/office/drawing/2014/main" id="{4A1D8424-2B52-C80D-F8A5-166167610665}"/>
              </a:ext>
            </a:extLst>
          </p:cNvPr>
          <p:cNvSpPr/>
          <p:nvPr/>
        </p:nvSpPr>
        <p:spPr>
          <a:xfrm>
            <a:off x="3804251" y="2303587"/>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rtl="1"/>
            <a:r>
              <a:rPr lang="ar-SY" sz="1400" b="1" dirty="0">
                <a:solidFill>
                  <a:schemeClr val="tx1"/>
                </a:solidFill>
                <a:latin typeface="+mj-lt"/>
                <a:cs typeface="Dubai" panose="020B0503030403030204" pitchFamily="34" charset="-78"/>
              </a:rPr>
              <a:t>بناء بيان </a:t>
            </a:r>
            <a:r>
              <a:rPr lang="en-US" sz="1400" b="1" dirty="0">
                <a:solidFill>
                  <a:schemeClr val="tx1"/>
                </a:solidFill>
                <a:latin typeface="+mj-lt"/>
                <a:cs typeface="Dubai" panose="020B0503030403030204" pitchFamily="34" charset="-78"/>
              </a:rPr>
              <a:t>(Graph)</a:t>
            </a:r>
            <a:r>
              <a:rPr lang="ar-SY" sz="1400" b="1" dirty="0">
                <a:solidFill>
                  <a:schemeClr val="tx1"/>
                </a:solidFill>
                <a:latin typeface="+mj-lt"/>
                <a:cs typeface="Dubai" panose="020B0503030403030204" pitchFamily="34" charset="-78"/>
              </a:rPr>
              <a:t> الأنشطة</a:t>
            </a:r>
          </a:p>
        </p:txBody>
      </p:sp>
      <p:sp>
        <p:nvSpPr>
          <p:cNvPr id="4" name="Rectangle 3">
            <a:extLst>
              <a:ext uri="{FF2B5EF4-FFF2-40B4-BE49-F238E27FC236}">
                <a16:creationId xmlns:a16="http://schemas.microsoft.com/office/drawing/2014/main" id="{6073CE5E-5BFB-4C61-FA1B-4198ADD7B16C}"/>
              </a:ext>
            </a:extLst>
          </p:cNvPr>
          <p:cNvSpPr/>
          <p:nvPr/>
        </p:nvSpPr>
        <p:spPr>
          <a:xfrm>
            <a:off x="3804250" y="3201179"/>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معالجة البيان</a:t>
            </a:r>
          </a:p>
        </p:txBody>
      </p:sp>
      <p:sp>
        <p:nvSpPr>
          <p:cNvPr id="5" name="Rectangle 4">
            <a:extLst>
              <a:ext uri="{FF2B5EF4-FFF2-40B4-BE49-F238E27FC236}">
                <a16:creationId xmlns:a16="http://schemas.microsoft.com/office/drawing/2014/main" id="{B5943C9C-E3BC-D30B-3992-D5900F3EB955}"/>
              </a:ext>
            </a:extLst>
          </p:cNvPr>
          <p:cNvSpPr/>
          <p:nvPr/>
        </p:nvSpPr>
        <p:spPr>
          <a:xfrm>
            <a:off x="3804253" y="4117315"/>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الأنشطة</a:t>
            </a:r>
          </a:p>
        </p:txBody>
      </p:sp>
      <p:sp>
        <p:nvSpPr>
          <p:cNvPr id="7" name="Rectangle 6">
            <a:extLst>
              <a:ext uri="{FF2B5EF4-FFF2-40B4-BE49-F238E27FC236}">
                <a16:creationId xmlns:a16="http://schemas.microsoft.com/office/drawing/2014/main" id="{7B082401-54AE-50A4-3F21-49E4123F7B40}"/>
              </a:ext>
            </a:extLst>
          </p:cNvPr>
          <p:cNvSpPr/>
          <p:nvPr/>
        </p:nvSpPr>
        <p:spPr>
          <a:xfrm>
            <a:off x="6283475" y="4117314"/>
            <a:ext cx="1535289" cy="630061"/>
          </a:xfrm>
          <a:prstGeom prst="rect">
            <a:avLst/>
          </a:prstGeom>
          <a:solidFill>
            <a:schemeClr val="bg2">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البوابات</a:t>
            </a:r>
          </a:p>
        </p:txBody>
      </p:sp>
      <p:sp>
        <p:nvSpPr>
          <p:cNvPr id="8" name="Rectangle 7">
            <a:extLst>
              <a:ext uri="{FF2B5EF4-FFF2-40B4-BE49-F238E27FC236}">
                <a16:creationId xmlns:a16="http://schemas.microsoft.com/office/drawing/2014/main" id="{24F72208-7011-0BA8-3D68-C7E22EC2EFBD}"/>
              </a:ext>
            </a:extLst>
          </p:cNvPr>
          <p:cNvSpPr/>
          <p:nvPr/>
        </p:nvSpPr>
        <p:spPr>
          <a:xfrm>
            <a:off x="1278766" y="4117313"/>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الفاعلين</a:t>
            </a:r>
          </a:p>
        </p:txBody>
      </p:sp>
      <p:cxnSp>
        <p:nvCxnSpPr>
          <p:cNvPr id="10" name="Connector: Elbow 9">
            <a:extLst>
              <a:ext uri="{FF2B5EF4-FFF2-40B4-BE49-F238E27FC236}">
                <a16:creationId xmlns:a16="http://schemas.microsoft.com/office/drawing/2014/main" id="{FECDA5E6-C842-ECEB-FA4A-D288167A660B}"/>
              </a:ext>
            </a:extLst>
          </p:cNvPr>
          <p:cNvCxnSpPr>
            <a:stCxn id="67" idx="2"/>
            <a:endCxn id="3" idx="0"/>
          </p:cNvCxnSpPr>
          <p:nvPr/>
        </p:nvCxnSpPr>
        <p:spPr>
          <a:xfrm rot="5400000">
            <a:off x="4433181" y="2164870"/>
            <a:ext cx="277433"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449A3173-2534-68B9-FA8C-099F13C21431}"/>
              </a:ext>
            </a:extLst>
          </p:cNvPr>
          <p:cNvCxnSpPr>
            <a:cxnSpLocks/>
            <a:stCxn id="3" idx="2"/>
            <a:endCxn id="4" idx="0"/>
          </p:cNvCxnSpPr>
          <p:nvPr/>
        </p:nvCxnSpPr>
        <p:spPr>
          <a:xfrm rot="5400000">
            <a:off x="4438131" y="3067413"/>
            <a:ext cx="26753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28AFF43-9361-6D3D-CA25-576A2EE0B0E6}"/>
              </a:ext>
            </a:extLst>
          </p:cNvPr>
          <p:cNvCxnSpPr>
            <a:stCxn id="4" idx="2"/>
            <a:endCxn id="5" idx="0"/>
          </p:cNvCxnSpPr>
          <p:nvPr/>
        </p:nvCxnSpPr>
        <p:spPr>
          <a:xfrm rot="16200000" flipH="1">
            <a:off x="4428859" y="3974275"/>
            <a:ext cx="286075" cy="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A15F672-F233-6610-2EC3-A04EBF1B21DF}"/>
              </a:ext>
            </a:extLst>
          </p:cNvPr>
          <p:cNvCxnSpPr>
            <a:stCxn id="4" idx="1"/>
            <a:endCxn id="8" idx="0"/>
          </p:cNvCxnSpPr>
          <p:nvPr/>
        </p:nvCxnSpPr>
        <p:spPr>
          <a:xfrm rot="10800000" flipV="1">
            <a:off x="2046412" y="3516209"/>
            <a:ext cx="1757839" cy="6011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9291E9A-6590-9872-2F61-B77CA6D6FC0C}"/>
              </a:ext>
            </a:extLst>
          </p:cNvPr>
          <p:cNvCxnSpPr>
            <a:stCxn id="4" idx="3"/>
            <a:endCxn id="7" idx="0"/>
          </p:cNvCxnSpPr>
          <p:nvPr/>
        </p:nvCxnSpPr>
        <p:spPr>
          <a:xfrm>
            <a:off x="5339539" y="3516210"/>
            <a:ext cx="1711581" cy="6011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142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7" name="Google Shape;197;p32">
            <a:extLst>
              <a:ext uri="{FF2B5EF4-FFF2-40B4-BE49-F238E27FC236}">
                <a16:creationId xmlns:a16="http://schemas.microsoft.com/office/drawing/2014/main" id="{53942CCC-7A0B-F229-DCAB-7E13C2F56F52}"/>
              </a:ext>
            </a:extLst>
          </p:cNvPr>
          <p:cNvSpPr txBox="1">
            <a:spLocks noGrp="1"/>
          </p:cNvSpPr>
          <p:nvPr>
            <p:ph type="title"/>
          </p:nvPr>
        </p:nvSpPr>
        <p:spPr>
          <a:xfrm>
            <a:off x="717900" y="383175"/>
            <a:ext cx="7708200" cy="572700"/>
          </a:xfrm>
          <a:prstGeom prst="rect">
            <a:avLst/>
          </a:prstGeom>
        </p:spPr>
        <p:txBody>
          <a:bodyPr spcFirstLastPara="1" wrap="square" lIns="91425" tIns="91425" rIns="91425" bIns="91425" anchor="t" anchorCtr="0">
            <a:noAutofit/>
          </a:bodyPr>
          <a:lstStyle/>
          <a:p>
            <a:pPr marL="0" lvl="0" indent="0" algn="ctr" rtl="1">
              <a:spcBef>
                <a:spcPts val="0"/>
              </a:spcBef>
              <a:spcAft>
                <a:spcPts val="0"/>
              </a:spcAft>
              <a:buNone/>
            </a:pPr>
            <a:r>
              <a:rPr lang="ar-SY" sz="3500" dirty="0">
                <a:solidFill>
                  <a:schemeClr val="accent1"/>
                </a:solidFill>
                <a:latin typeface="Dubai" panose="020B0503030403030204" pitchFamily="34" charset="-78"/>
                <a:cs typeface="Dubai" panose="020B0503030403030204" pitchFamily="34" charset="-78"/>
              </a:rPr>
              <a:t>معيار </a:t>
            </a:r>
            <a:r>
              <a:rPr lang="en-US" sz="3500" dirty="0">
                <a:solidFill>
                  <a:schemeClr val="accent1"/>
                </a:solidFill>
                <a:latin typeface="Dubai" panose="020B0503030403030204" pitchFamily="34" charset="-78"/>
                <a:cs typeface="Dubai" panose="020B0503030403030204" pitchFamily="34" charset="-78"/>
              </a:rPr>
              <a:t>BPMN</a:t>
            </a:r>
            <a:endParaRPr sz="3500" dirty="0">
              <a:solidFill>
                <a:schemeClr val="accent1"/>
              </a:solidFill>
              <a:latin typeface="Dubai" panose="020B0503030403030204" pitchFamily="34" charset="-78"/>
              <a:cs typeface="Dubai" panose="020B0503030403030204" pitchFamily="34" charset="-78"/>
            </a:endParaRPr>
          </a:p>
        </p:txBody>
      </p:sp>
      <p:sp>
        <p:nvSpPr>
          <p:cNvPr id="3" name="TextBox 2">
            <a:extLst>
              <a:ext uri="{FF2B5EF4-FFF2-40B4-BE49-F238E27FC236}">
                <a16:creationId xmlns:a16="http://schemas.microsoft.com/office/drawing/2014/main" id="{69399E53-B24E-7BA7-9F3B-27C744D4437F}"/>
              </a:ext>
            </a:extLst>
          </p:cNvPr>
          <p:cNvSpPr txBox="1"/>
          <p:nvPr/>
        </p:nvSpPr>
        <p:spPr>
          <a:xfrm>
            <a:off x="8557260" y="4826028"/>
            <a:ext cx="586740" cy="307777"/>
          </a:xfrm>
          <a:prstGeom prst="rect">
            <a:avLst/>
          </a:prstGeom>
          <a:noFill/>
        </p:spPr>
        <p:txBody>
          <a:bodyPr wrap="square" rtlCol="0">
            <a:spAutoFit/>
          </a:bodyPr>
          <a:lstStyle/>
          <a:p>
            <a:r>
              <a:rPr lang="en-US" b="1" dirty="0"/>
              <a:t>3/41</a:t>
            </a:r>
          </a:p>
        </p:txBody>
      </p:sp>
      <p:pic>
        <p:nvPicPr>
          <p:cNvPr id="16" name="Picture 15">
            <a:extLst>
              <a:ext uri="{FF2B5EF4-FFF2-40B4-BE49-F238E27FC236}">
                <a16:creationId xmlns:a16="http://schemas.microsoft.com/office/drawing/2014/main" id="{B45B8746-D0C4-2D33-F52C-06D5911E90F7}"/>
              </a:ext>
            </a:extLst>
          </p:cNvPr>
          <p:cNvPicPr>
            <a:picLocks noChangeAspect="1"/>
          </p:cNvPicPr>
          <p:nvPr/>
        </p:nvPicPr>
        <p:blipFill>
          <a:blip r:embed="rId3"/>
          <a:stretch>
            <a:fillRect/>
          </a:stretch>
        </p:blipFill>
        <p:spPr>
          <a:xfrm>
            <a:off x="6851923" y="1219462"/>
            <a:ext cx="1574177" cy="1574177"/>
          </a:xfrm>
          <a:prstGeom prst="rect">
            <a:avLst/>
          </a:prstGeom>
        </p:spPr>
      </p:pic>
      <p:pic>
        <p:nvPicPr>
          <p:cNvPr id="19" name="Picture 18">
            <a:extLst>
              <a:ext uri="{FF2B5EF4-FFF2-40B4-BE49-F238E27FC236}">
                <a16:creationId xmlns:a16="http://schemas.microsoft.com/office/drawing/2014/main" id="{CCDEB27A-F029-0ADB-BA10-47468FF6BDE3}"/>
              </a:ext>
            </a:extLst>
          </p:cNvPr>
          <p:cNvPicPr>
            <a:picLocks noChangeAspect="1"/>
          </p:cNvPicPr>
          <p:nvPr/>
        </p:nvPicPr>
        <p:blipFill>
          <a:blip r:embed="rId4"/>
          <a:stretch>
            <a:fillRect/>
          </a:stretch>
        </p:blipFill>
        <p:spPr>
          <a:xfrm>
            <a:off x="1090655" y="1974129"/>
            <a:ext cx="1559027" cy="1559027"/>
          </a:xfrm>
          <a:prstGeom prst="rect">
            <a:avLst/>
          </a:prstGeom>
        </p:spPr>
      </p:pic>
      <p:pic>
        <p:nvPicPr>
          <p:cNvPr id="21" name="Picture 20">
            <a:extLst>
              <a:ext uri="{FF2B5EF4-FFF2-40B4-BE49-F238E27FC236}">
                <a16:creationId xmlns:a16="http://schemas.microsoft.com/office/drawing/2014/main" id="{018C459D-577F-00EE-988E-5B6B3C051F99}"/>
              </a:ext>
            </a:extLst>
          </p:cNvPr>
          <p:cNvPicPr>
            <a:picLocks noChangeAspect="1"/>
          </p:cNvPicPr>
          <p:nvPr/>
        </p:nvPicPr>
        <p:blipFill>
          <a:blip r:embed="rId5"/>
          <a:stretch>
            <a:fillRect/>
          </a:stretch>
        </p:blipFill>
        <p:spPr>
          <a:xfrm>
            <a:off x="2700735" y="2515169"/>
            <a:ext cx="1951788" cy="1951788"/>
          </a:xfrm>
          <a:prstGeom prst="rect">
            <a:avLst/>
          </a:prstGeom>
        </p:spPr>
      </p:pic>
      <p:pic>
        <p:nvPicPr>
          <p:cNvPr id="23" name="Picture 22">
            <a:extLst>
              <a:ext uri="{FF2B5EF4-FFF2-40B4-BE49-F238E27FC236}">
                <a16:creationId xmlns:a16="http://schemas.microsoft.com/office/drawing/2014/main" id="{CBE52214-E624-9DD4-B6ED-FDFC87CC2219}"/>
              </a:ext>
            </a:extLst>
          </p:cNvPr>
          <p:cNvPicPr>
            <a:picLocks noChangeAspect="1"/>
          </p:cNvPicPr>
          <p:nvPr/>
        </p:nvPicPr>
        <p:blipFill>
          <a:blip r:embed="rId6"/>
          <a:stretch>
            <a:fillRect/>
          </a:stretch>
        </p:blipFill>
        <p:spPr>
          <a:xfrm>
            <a:off x="3865638" y="2474155"/>
            <a:ext cx="1951788" cy="1951788"/>
          </a:xfrm>
          <a:prstGeom prst="rect">
            <a:avLst/>
          </a:prstGeom>
        </p:spPr>
      </p:pic>
      <p:pic>
        <p:nvPicPr>
          <p:cNvPr id="25" name="Picture 24">
            <a:extLst>
              <a:ext uri="{FF2B5EF4-FFF2-40B4-BE49-F238E27FC236}">
                <a16:creationId xmlns:a16="http://schemas.microsoft.com/office/drawing/2014/main" id="{DDB6A215-2F96-D4CA-BE16-21AAE1FB302A}"/>
              </a:ext>
            </a:extLst>
          </p:cNvPr>
          <p:cNvPicPr>
            <a:picLocks noChangeAspect="1"/>
          </p:cNvPicPr>
          <p:nvPr/>
        </p:nvPicPr>
        <p:blipFill>
          <a:blip r:embed="rId7"/>
          <a:stretch>
            <a:fillRect/>
          </a:stretch>
        </p:blipFill>
        <p:spPr>
          <a:xfrm>
            <a:off x="3319592" y="3095316"/>
            <a:ext cx="1942183" cy="1942183"/>
          </a:xfrm>
          <a:prstGeom prst="rect">
            <a:avLst/>
          </a:prstGeom>
        </p:spPr>
      </p:pic>
      <p:pic>
        <p:nvPicPr>
          <p:cNvPr id="27" name="Picture 26">
            <a:extLst>
              <a:ext uri="{FF2B5EF4-FFF2-40B4-BE49-F238E27FC236}">
                <a16:creationId xmlns:a16="http://schemas.microsoft.com/office/drawing/2014/main" id="{1890B7EA-79E0-9E2C-4714-246DC1A9A9AD}"/>
              </a:ext>
            </a:extLst>
          </p:cNvPr>
          <p:cNvPicPr>
            <a:picLocks noChangeAspect="1"/>
          </p:cNvPicPr>
          <p:nvPr/>
        </p:nvPicPr>
        <p:blipFill>
          <a:blip r:embed="rId8"/>
          <a:stretch>
            <a:fillRect/>
          </a:stretch>
        </p:blipFill>
        <p:spPr>
          <a:xfrm>
            <a:off x="100371" y="1981662"/>
            <a:ext cx="1559027" cy="1559027"/>
          </a:xfrm>
          <a:prstGeom prst="rect">
            <a:avLst/>
          </a:prstGeom>
        </p:spPr>
      </p:pic>
      <p:pic>
        <p:nvPicPr>
          <p:cNvPr id="29" name="Picture 28">
            <a:extLst>
              <a:ext uri="{FF2B5EF4-FFF2-40B4-BE49-F238E27FC236}">
                <a16:creationId xmlns:a16="http://schemas.microsoft.com/office/drawing/2014/main" id="{A84EE969-82F0-DFEC-EDA8-34352D395C98}"/>
              </a:ext>
            </a:extLst>
          </p:cNvPr>
          <p:cNvPicPr>
            <a:picLocks noChangeAspect="1"/>
          </p:cNvPicPr>
          <p:nvPr/>
        </p:nvPicPr>
        <p:blipFill>
          <a:blip r:embed="rId9"/>
          <a:stretch>
            <a:fillRect/>
          </a:stretch>
        </p:blipFill>
        <p:spPr>
          <a:xfrm>
            <a:off x="7344625" y="489861"/>
            <a:ext cx="1600368" cy="1600368"/>
          </a:xfrm>
          <a:prstGeom prst="rect">
            <a:avLst/>
          </a:prstGeom>
        </p:spPr>
      </p:pic>
      <p:pic>
        <p:nvPicPr>
          <p:cNvPr id="31" name="Picture 30">
            <a:extLst>
              <a:ext uri="{FF2B5EF4-FFF2-40B4-BE49-F238E27FC236}">
                <a16:creationId xmlns:a16="http://schemas.microsoft.com/office/drawing/2014/main" id="{E2B152A8-9837-6AF1-8704-468A7D45D5EE}"/>
              </a:ext>
            </a:extLst>
          </p:cNvPr>
          <p:cNvPicPr>
            <a:picLocks noChangeAspect="1"/>
          </p:cNvPicPr>
          <p:nvPr/>
        </p:nvPicPr>
        <p:blipFill>
          <a:blip r:embed="rId10"/>
          <a:stretch>
            <a:fillRect/>
          </a:stretch>
        </p:blipFill>
        <p:spPr>
          <a:xfrm>
            <a:off x="571762" y="1219462"/>
            <a:ext cx="1559027" cy="1559027"/>
          </a:xfrm>
          <a:prstGeom prst="rect">
            <a:avLst/>
          </a:prstGeom>
        </p:spPr>
      </p:pic>
      <p:pic>
        <p:nvPicPr>
          <p:cNvPr id="33" name="Picture 32">
            <a:extLst>
              <a:ext uri="{FF2B5EF4-FFF2-40B4-BE49-F238E27FC236}">
                <a16:creationId xmlns:a16="http://schemas.microsoft.com/office/drawing/2014/main" id="{24BB236E-2BC1-BBBE-0AB1-6F6E1349A15F}"/>
              </a:ext>
            </a:extLst>
          </p:cNvPr>
          <p:cNvPicPr>
            <a:picLocks noChangeAspect="1"/>
          </p:cNvPicPr>
          <p:nvPr/>
        </p:nvPicPr>
        <p:blipFill>
          <a:blip r:embed="rId11"/>
          <a:stretch>
            <a:fillRect/>
          </a:stretch>
        </p:blipFill>
        <p:spPr>
          <a:xfrm>
            <a:off x="6137785" y="591711"/>
            <a:ext cx="1600367" cy="1600367"/>
          </a:xfrm>
          <a:prstGeom prst="rect">
            <a:avLst/>
          </a:prstGeom>
        </p:spPr>
      </p:pic>
      <p:pic>
        <p:nvPicPr>
          <p:cNvPr id="35" name="Picture 34">
            <a:extLst>
              <a:ext uri="{FF2B5EF4-FFF2-40B4-BE49-F238E27FC236}">
                <a16:creationId xmlns:a16="http://schemas.microsoft.com/office/drawing/2014/main" id="{F18D21AD-0DFE-CB44-DC09-7FCE3CB546BF}"/>
              </a:ext>
            </a:extLst>
          </p:cNvPr>
          <p:cNvPicPr>
            <a:picLocks noChangeAspect="1"/>
          </p:cNvPicPr>
          <p:nvPr/>
        </p:nvPicPr>
        <p:blipFill rotWithShape="1">
          <a:blip r:embed="rId12"/>
          <a:srcRect l="27213" t="33976" r="27108" b="33224"/>
          <a:stretch/>
        </p:blipFill>
        <p:spPr>
          <a:xfrm>
            <a:off x="3372122" y="1251894"/>
            <a:ext cx="1759232" cy="1263275"/>
          </a:xfrm>
          <a:prstGeom prst="rect">
            <a:avLst/>
          </a:prstGeom>
        </p:spPr>
      </p:pic>
      <p:sp>
        <p:nvSpPr>
          <p:cNvPr id="37" name="TextBox 36">
            <a:extLst>
              <a:ext uri="{FF2B5EF4-FFF2-40B4-BE49-F238E27FC236}">
                <a16:creationId xmlns:a16="http://schemas.microsoft.com/office/drawing/2014/main" id="{4B4F16BF-4F9A-C364-6727-5E015A9EA52F}"/>
              </a:ext>
            </a:extLst>
          </p:cNvPr>
          <p:cNvSpPr txBox="1"/>
          <p:nvPr/>
        </p:nvSpPr>
        <p:spPr>
          <a:xfrm>
            <a:off x="444889" y="3265276"/>
            <a:ext cx="1731555" cy="338554"/>
          </a:xfrm>
          <a:prstGeom prst="rect">
            <a:avLst/>
          </a:prstGeom>
          <a:noFill/>
        </p:spPr>
        <p:txBody>
          <a:bodyPr wrap="square" rtlCol="0">
            <a:spAutoFit/>
          </a:bodyPr>
          <a:lstStyle/>
          <a:p>
            <a:pPr algn="ctr" rtl="1"/>
            <a:r>
              <a:rPr lang="ar-SY" sz="1600" dirty="0">
                <a:latin typeface="Dubai" panose="020B0503030403030204" pitchFamily="34" charset="-78"/>
                <a:cs typeface="Dubai" panose="020B0503030403030204" pitchFamily="34" charset="-78"/>
              </a:rPr>
              <a:t>الأحداث</a:t>
            </a:r>
            <a:endParaRPr lang="en-US" sz="1600" dirty="0">
              <a:latin typeface="Dubai" panose="020B0503030403030204" pitchFamily="34" charset="-78"/>
              <a:cs typeface="Dubai" panose="020B0503030403030204" pitchFamily="34" charset="-78"/>
            </a:endParaRPr>
          </a:p>
        </p:txBody>
      </p:sp>
      <p:sp>
        <p:nvSpPr>
          <p:cNvPr id="38" name="TextBox 37">
            <a:extLst>
              <a:ext uri="{FF2B5EF4-FFF2-40B4-BE49-F238E27FC236}">
                <a16:creationId xmlns:a16="http://schemas.microsoft.com/office/drawing/2014/main" id="{E1B92A4A-061A-351A-60D7-5D1D5FDA931C}"/>
              </a:ext>
            </a:extLst>
          </p:cNvPr>
          <p:cNvSpPr txBox="1"/>
          <p:nvPr/>
        </p:nvSpPr>
        <p:spPr>
          <a:xfrm>
            <a:off x="3432279" y="4507971"/>
            <a:ext cx="1731555" cy="338554"/>
          </a:xfrm>
          <a:prstGeom prst="rect">
            <a:avLst/>
          </a:prstGeom>
          <a:noFill/>
        </p:spPr>
        <p:txBody>
          <a:bodyPr wrap="square" rtlCol="0">
            <a:spAutoFit/>
          </a:bodyPr>
          <a:lstStyle/>
          <a:p>
            <a:pPr algn="ctr" rtl="1"/>
            <a:r>
              <a:rPr lang="ar-SY" sz="1600" dirty="0">
                <a:latin typeface="Dubai" panose="020B0503030403030204" pitchFamily="34" charset="-78"/>
                <a:cs typeface="Dubai" panose="020B0503030403030204" pitchFamily="34" charset="-78"/>
              </a:rPr>
              <a:t>نقاط القرار (البوابات)</a:t>
            </a:r>
            <a:endParaRPr lang="en-US" sz="1600" dirty="0">
              <a:latin typeface="Dubai" panose="020B0503030403030204" pitchFamily="34" charset="-78"/>
              <a:cs typeface="Dubai" panose="020B0503030403030204" pitchFamily="34" charset="-78"/>
            </a:endParaRPr>
          </a:p>
        </p:txBody>
      </p:sp>
      <p:sp>
        <p:nvSpPr>
          <p:cNvPr id="39" name="TextBox 38">
            <a:extLst>
              <a:ext uri="{FF2B5EF4-FFF2-40B4-BE49-F238E27FC236}">
                <a16:creationId xmlns:a16="http://schemas.microsoft.com/office/drawing/2014/main" id="{6042FA31-67D5-5C50-1144-C0F73EB5771D}"/>
              </a:ext>
            </a:extLst>
          </p:cNvPr>
          <p:cNvSpPr txBox="1"/>
          <p:nvPr/>
        </p:nvSpPr>
        <p:spPr>
          <a:xfrm>
            <a:off x="3340594" y="2466688"/>
            <a:ext cx="1731555" cy="338554"/>
          </a:xfrm>
          <a:prstGeom prst="rect">
            <a:avLst/>
          </a:prstGeom>
          <a:noFill/>
        </p:spPr>
        <p:txBody>
          <a:bodyPr wrap="square" rtlCol="0">
            <a:spAutoFit/>
          </a:bodyPr>
          <a:lstStyle/>
          <a:p>
            <a:pPr algn="ctr" rtl="1"/>
            <a:r>
              <a:rPr lang="ar-SY" sz="1600" dirty="0">
                <a:latin typeface="Dubai" panose="020B0503030403030204" pitchFamily="34" charset="-78"/>
                <a:cs typeface="Dubai" panose="020B0503030403030204" pitchFamily="34" charset="-78"/>
              </a:rPr>
              <a:t>الفاعلين</a:t>
            </a:r>
            <a:endParaRPr lang="en-US" sz="1600" dirty="0">
              <a:latin typeface="Dubai" panose="020B0503030403030204" pitchFamily="34" charset="-78"/>
              <a:cs typeface="Dubai" panose="020B0503030403030204" pitchFamily="34" charset="-78"/>
            </a:endParaRPr>
          </a:p>
        </p:txBody>
      </p:sp>
      <p:sp>
        <p:nvSpPr>
          <p:cNvPr id="40" name="TextBox 39">
            <a:extLst>
              <a:ext uri="{FF2B5EF4-FFF2-40B4-BE49-F238E27FC236}">
                <a16:creationId xmlns:a16="http://schemas.microsoft.com/office/drawing/2014/main" id="{A8BC51B3-3426-017D-6F2D-4E2CC908E97B}"/>
              </a:ext>
            </a:extLst>
          </p:cNvPr>
          <p:cNvSpPr txBox="1"/>
          <p:nvPr/>
        </p:nvSpPr>
        <p:spPr>
          <a:xfrm>
            <a:off x="6872374" y="2455085"/>
            <a:ext cx="1731555" cy="338554"/>
          </a:xfrm>
          <a:prstGeom prst="rect">
            <a:avLst/>
          </a:prstGeom>
          <a:noFill/>
        </p:spPr>
        <p:txBody>
          <a:bodyPr wrap="square" rtlCol="0">
            <a:spAutoFit/>
          </a:bodyPr>
          <a:lstStyle/>
          <a:p>
            <a:pPr algn="ctr" rtl="1"/>
            <a:r>
              <a:rPr lang="ar-SY" sz="1600" dirty="0">
                <a:latin typeface="Dubai" panose="020B0503030403030204" pitchFamily="34" charset="-78"/>
                <a:cs typeface="Dubai" panose="020B0503030403030204" pitchFamily="34" charset="-78"/>
              </a:rPr>
              <a:t>المهام</a:t>
            </a:r>
            <a:endParaRPr lang="en-US" sz="160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8BD309F0-DCFB-CAC6-F095-7CFA2A93C20E}"/>
              </a:ext>
            </a:extLst>
          </p:cNvPr>
          <p:cNvSpPr txBox="1"/>
          <p:nvPr/>
        </p:nvSpPr>
        <p:spPr>
          <a:xfrm>
            <a:off x="6385419" y="4487474"/>
            <a:ext cx="1731555" cy="338554"/>
          </a:xfrm>
          <a:prstGeom prst="rect">
            <a:avLst/>
          </a:prstGeom>
          <a:noFill/>
        </p:spPr>
        <p:txBody>
          <a:bodyPr wrap="square" rtlCol="0">
            <a:spAutoFit/>
          </a:bodyPr>
          <a:lstStyle/>
          <a:p>
            <a:pPr algn="ctr" rtl="1"/>
            <a:r>
              <a:rPr lang="ar-SY" sz="1600" dirty="0">
                <a:latin typeface="Dubai" panose="020B0503030403030204" pitchFamily="34" charset="-78"/>
                <a:cs typeface="Dubai" panose="020B0503030403030204" pitchFamily="34" charset="-78"/>
              </a:rPr>
              <a:t>التدفقات</a:t>
            </a:r>
            <a:endParaRPr lang="en-US" sz="1600" dirty="0">
              <a:latin typeface="Dubai" panose="020B0503030403030204" pitchFamily="34" charset="-78"/>
              <a:cs typeface="Dubai" panose="020B0503030403030204" pitchFamily="34" charset="-78"/>
            </a:endParaRPr>
          </a:p>
        </p:txBody>
      </p:sp>
      <p:pic>
        <p:nvPicPr>
          <p:cNvPr id="4" name="Picture 3">
            <a:extLst>
              <a:ext uri="{FF2B5EF4-FFF2-40B4-BE49-F238E27FC236}">
                <a16:creationId xmlns:a16="http://schemas.microsoft.com/office/drawing/2014/main" id="{63BA71C9-DACE-6F2C-1D95-24BBB0F4F35C}"/>
              </a:ext>
            </a:extLst>
          </p:cNvPr>
          <p:cNvPicPr>
            <a:picLocks noChangeAspect="1"/>
          </p:cNvPicPr>
          <p:nvPr/>
        </p:nvPicPr>
        <p:blipFill>
          <a:blip r:embed="rId9"/>
          <a:stretch>
            <a:fillRect/>
          </a:stretch>
        </p:blipFill>
        <p:spPr>
          <a:xfrm>
            <a:off x="5709880" y="3225660"/>
            <a:ext cx="1600368" cy="1600368"/>
          </a:xfrm>
          <a:prstGeom prst="rect">
            <a:avLst/>
          </a:prstGeom>
        </p:spPr>
      </p:pic>
      <p:pic>
        <p:nvPicPr>
          <p:cNvPr id="5" name="Picture 4">
            <a:extLst>
              <a:ext uri="{FF2B5EF4-FFF2-40B4-BE49-F238E27FC236}">
                <a16:creationId xmlns:a16="http://schemas.microsoft.com/office/drawing/2014/main" id="{14F4AC85-65C7-746D-7CCE-6D3DCCED1773}"/>
              </a:ext>
            </a:extLst>
          </p:cNvPr>
          <p:cNvPicPr>
            <a:picLocks noChangeAspect="1"/>
          </p:cNvPicPr>
          <p:nvPr/>
        </p:nvPicPr>
        <p:blipFill>
          <a:blip r:embed="rId7"/>
          <a:stretch>
            <a:fillRect/>
          </a:stretch>
        </p:blipFill>
        <p:spPr>
          <a:xfrm>
            <a:off x="7256212" y="3069760"/>
            <a:ext cx="1942183" cy="1942183"/>
          </a:xfrm>
          <a:prstGeom prst="rect">
            <a:avLst/>
          </a:prstGeom>
        </p:spPr>
      </p:pic>
      <p:cxnSp>
        <p:nvCxnSpPr>
          <p:cNvPr id="7" name="Straight Arrow Connector 6">
            <a:extLst>
              <a:ext uri="{FF2B5EF4-FFF2-40B4-BE49-F238E27FC236}">
                <a16:creationId xmlns:a16="http://schemas.microsoft.com/office/drawing/2014/main" id="{7D9AE232-78A2-97A6-B3C1-B8C29137306E}"/>
              </a:ext>
            </a:extLst>
          </p:cNvPr>
          <p:cNvCxnSpPr/>
          <p:nvPr/>
        </p:nvCxnSpPr>
        <p:spPr>
          <a:xfrm>
            <a:off x="6885826" y="4024990"/>
            <a:ext cx="8587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7745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تحديد أنماط البوابات</a:t>
            </a:r>
            <a:endParaRPr lang="ar-SY" sz="2000" dirty="0">
              <a:latin typeface="Dubai" panose="020B0503030403030204" pitchFamily="34" charset="-78"/>
              <a:cs typeface="Dubai" panose="020B0503030403030204" pitchFamily="34" charset="-78"/>
            </a:endParaRPr>
          </a:p>
        </p:txBody>
      </p:sp>
      <p:pic>
        <p:nvPicPr>
          <p:cNvPr id="11" name="Picture 10">
            <a:extLst>
              <a:ext uri="{FF2B5EF4-FFF2-40B4-BE49-F238E27FC236}">
                <a16:creationId xmlns:a16="http://schemas.microsoft.com/office/drawing/2014/main" id="{81125069-23ED-6A63-460C-0EEF5920FD49}"/>
              </a:ext>
            </a:extLst>
          </p:cNvPr>
          <p:cNvPicPr>
            <a:picLocks noChangeAspect="1"/>
          </p:cNvPicPr>
          <p:nvPr/>
        </p:nvPicPr>
        <p:blipFill>
          <a:blip r:embed="rId3"/>
          <a:stretch>
            <a:fillRect/>
          </a:stretch>
        </p:blipFill>
        <p:spPr>
          <a:xfrm>
            <a:off x="922764" y="746933"/>
            <a:ext cx="806773" cy="806773"/>
          </a:xfrm>
          <a:prstGeom prst="rect">
            <a:avLst/>
          </a:prstGeom>
        </p:spPr>
      </p:pic>
      <p:sp>
        <p:nvSpPr>
          <p:cNvPr id="12" name="TextBox 11">
            <a:extLst>
              <a:ext uri="{FF2B5EF4-FFF2-40B4-BE49-F238E27FC236}">
                <a16:creationId xmlns:a16="http://schemas.microsoft.com/office/drawing/2014/main" id="{C32B39D6-B89E-7F31-8092-6DAFBD281525}"/>
              </a:ext>
            </a:extLst>
          </p:cNvPr>
          <p:cNvSpPr txBox="1"/>
          <p:nvPr/>
        </p:nvSpPr>
        <p:spPr>
          <a:xfrm>
            <a:off x="605747" y="1660281"/>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التوصيف النصي للعملية</a:t>
            </a:r>
            <a:endParaRPr lang="en-US" sz="1600" b="1" dirty="0">
              <a:latin typeface="Dubai" panose="020B0503030403030204" pitchFamily="34" charset="-78"/>
              <a:cs typeface="Dubai" panose="020B0503030403030204" pitchFamily="34" charset="-78"/>
            </a:endParaRPr>
          </a:p>
        </p:txBody>
      </p:sp>
      <p:pic>
        <p:nvPicPr>
          <p:cNvPr id="16" name="Picture 15">
            <a:extLst>
              <a:ext uri="{FF2B5EF4-FFF2-40B4-BE49-F238E27FC236}">
                <a16:creationId xmlns:a16="http://schemas.microsoft.com/office/drawing/2014/main" id="{8C39494D-63AC-E03B-650F-8CEE7A83A5AC}"/>
              </a:ext>
            </a:extLst>
          </p:cNvPr>
          <p:cNvPicPr>
            <a:picLocks noChangeAspect="1"/>
          </p:cNvPicPr>
          <p:nvPr/>
        </p:nvPicPr>
        <p:blipFill>
          <a:blip r:embed="rId3"/>
          <a:stretch>
            <a:fillRect/>
          </a:stretch>
        </p:blipFill>
        <p:spPr>
          <a:xfrm>
            <a:off x="7611425" y="1854643"/>
            <a:ext cx="1099125" cy="1099125"/>
          </a:xfrm>
          <a:prstGeom prst="rect">
            <a:avLst/>
          </a:prstGeom>
        </p:spPr>
      </p:pic>
      <p:sp>
        <p:nvSpPr>
          <p:cNvPr id="17" name="TextBox 16">
            <a:extLst>
              <a:ext uri="{FF2B5EF4-FFF2-40B4-BE49-F238E27FC236}">
                <a16:creationId xmlns:a16="http://schemas.microsoft.com/office/drawing/2014/main" id="{A55DFB91-7CBF-40F4-A0FF-F4467CA9C066}"/>
              </a:ext>
            </a:extLst>
          </p:cNvPr>
          <p:cNvSpPr txBox="1"/>
          <p:nvPr/>
        </p:nvSpPr>
        <p:spPr>
          <a:xfrm>
            <a:off x="7468885" y="2886960"/>
            <a:ext cx="1563133" cy="830997"/>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قائمة أنماط البوابات مع شروط الانتقال</a:t>
            </a:r>
            <a:endParaRPr lang="en-US" sz="1600" b="1" dirty="0">
              <a:latin typeface="Dubai" panose="020B0503030403030204" pitchFamily="34" charset="-78"/>
              <a:cs typeface="Dubai" panose="020B0503030403030204" pitchFamily="34" charset="-78"/>
            </a:endParaRPr>
          </a:p>
        </p:txBody>
      </p:sp>
      <p:sp>
        <p:nvSpPr>
          <p:cNvPr id="19" name="Arrow: Right 18">
            <a:extLst>
              <a:ext uri="{FF2B5EF4-FFF2-40B4-BE49-F238E27FC236}">
                <a16:creationId xmlns:a16="http://schemas.microsoft.com/office/drawing/2014/main" id="{79ACD8C7-86B6-F5F2-904E-40E63B296CBD}"/>
              </a:ext>
            </a:extLst>
          </p:cNvPr>
          <p:cNvSpPr/>
          <p:nvPr/>
        </p:nvSpPr>
        <p:spPr>
          <a:xfrm>
            <a:off x="1831340" y="2691432"/>
            <a:ext cx="1395765"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C92FC7DC-6A3F-7103-94C6-AA2A6365E08C}"/>
              </a:ext>
            </a:extLst>
          </p:cNvPr>
          <p:cNvSpPr/>
          <p:nvPr/>
        </p:nvSpPr>
        <p:spPr>
          <a:xfrm>
            <a:off x="6512300" y="2587012"/>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68C65A8-46F6-7CC9-DF56-65230E02D5E8}"/>
              </a:ext>
            </a:extLst>
          </p:cNvPr>
          <p:cNvSpPr txBox="1"/>
          <p:nvPr/>
        </p:nvSpPr>
        <p:spPr>
          <a:xfrm>
            <a:off x="1621950" y="2446205"/>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30" name="TextBox 29">
            <a:extLst>
              <a:ext uri="{FF2B5EF4-FFF2-40B4-BE49-F238E27FC236}">
                <a16:creationId xmlns:a16="http://schemas.microsoft.com/office/drawing/2014/main" id="{0422DDB6-4A71-214E-334F-7D1331F5931D}"/>
              </a:ext>
            </a:extLst>
          </p:cNvPr>
          <p:cNvSpPr txBox="1"/>
          <p:nvPr/>
        </p:nvSpPr>
        <p:spPr>
          <a:xfrm>
            <a:off x="6287714" y="2340026"/>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معالجة</a:t>
            </a:r>
            <a:endParaRPr lang="en-US" sz="1600" b="1" dirty="0">
              <a:latin typeface="Dubai" panose="020B0503030403030204" pitchFamily="34" charset="-78"/>
              <a:cs typeface="Dubai" panose="020B0503030403030204" pitchFamily="34" charset="-78"/>
            </a:endParaRPr>
          </a:p>
        </p:txBody>
      </p:sp>
      <p:pic>
        <p:nvPicPr>
          <p:cNvPr id="31" name="Picture 30">
            <a:extLst>
              <a:ext uri="{FF2B5EF4-FFF2-40B4-BE49-F238E27FC236}">
                <a16:creationId xmlns:a16="http://schemas.microsoft.com/office/drawing/2014/main" id="{95305AF8-74BB-73F9-10EE-6EEEB0E2D1D5}"/>
              </a:ext>
            </a:extLst>
          </p:cNvPr>
          <p:cNvPicPr>
            <a:picLocks noChangeAspect="1"/>
          </p:cNvPicPr>
          <p:nvPr/>
        </p:nvPicPr>
        <p:blipFill>
          <a:blip r:embed="rId3"/>
          <a:stretch>
            <a:fillRect/>
          </a:stretch>
        </p:blipFill>
        <p:spPr>
          <a:xfrm>
            <a:off x="913554" y="2277631"/>
            <a:ext cx="819103" cy="819103"/>
          </a:xfrm>
          <a:prstGeom prst="rect">
            <a:avLst/>
          </a:prstGeom>
        </p:spPr>
      </p:pic>
      <p:sp>
        <p:nvSpPr>
          <p:cNvPr id="32" name="TextBox 31">
            <a:extLst>
              <a:ext uri="{FF2B5EF4-FFF2-40B4-BE49-F238E27FC236}">
                <a16:creationId xmlns:a16="http://schemas.microsoft.com/office/drawing/2014/main" id="{506B0965-AF6B-EBCE-C197-793055270B77}"/>
              </a:ext>
            </a:extLst>
          </p:cNvPr>
          <p:cNvSpPr txBox="1"/>
          <p:nvPr/>
        </p:nvSpPr>
        <p:spPr>
          <a:xfrm>
            <a:off x="181673" y="3013750"/>
            <a:ext cx="2435746"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قائمة البوابات</a:t>
            </a:r>
            <a:endParaRPr lang="ar-SY" dirty="0">
              <a:latin typeface="Dubai" panose="020B0503030403030204" pitchFamily="34" charset="-78"/>
              <a:cs typeface="Dubai" panose="020B0503030403030204" pitchFamily="34" charset="-78"/>
            </a:endParaRPr>
          </a:p>
        </p:txBody>
      </p:sp>
      <p:sp>
        <p:nvSpPr>
          <p:cNvPr id="33" name="TextBox 32">
            <a:extLst>
              <a:ext uri="{FF2B5EF4-FFF2-40B4-BE49-F238E27FC236}">
                <a16:creationId xmlns:a16="http://schemas.microsoft.com/office/drawing/2014/main" id="{66D66295-210C-0813-A1F4-42BB6DF44B6A}"/>
              </a:ext>
            </a:extLst>
          </p:cNvPr>
          <p:cNvSpPr txBox="1"/>
          <p:nvPr/>
        </p:nvSpPr>
        <p:spPr>
          <a:xfrm>
            <a:off x="2954256" y="3005635"/>
            <a:ext cx="1624875"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نموذج لغوي كبير</a:t>
            </a:r>
            <a:r>
              <a:rPr lang="en-US" sz="1600" b="1" dirty="0">
                <a:latin typeface="Dubai" panose="020B0503030403030204" pitchFamily="34" charset="-78"/>
                <a:cs typeface="Dubai" panose="020B0503030403030204" pitchFamily="34" charset="-78"/>
              </a:rPr>
              <a:t>(LLM) </a:t>
            </a:r>
          </a:p>
        </p:txBody>
      </p:sp>
      <p:pic>
        <p:nvPicPr>
          <p:cNvPr id="34" name="Picture 33">
            <a:extLst>
              <a:ext uri="{FF2B5EF4-FFF2-40B4-BE49-F238E27FC236}">
                <a16:creationId xmlns:a16="http://schemas.microsoft.com/office/drawing/2014/main" id="{BACD4402-3AF9-2716-3499-BB635200B158}"/>
              </a:ext>
            </a:extLst>
          </p:cNvPr>
          <p:cNvPicPr>
            <a:picLocks noChangeAspect="1"/>
          </p:cNvPicPr>
          <p:nvPr/>
        </p:nvPicPr>
        <p:blipFill>
          <a:blip r:embed="rId4"/>
          <a:stretch>
            <a:fillRect/>
          </a:stretch>
        </p:blipFill>
        <p:spPr>
          <a:xfrm>
            <a:off x="3230437" y="1795152"/>
            <a:ext cx="1118687" cy="1264603"/>
          </a:xfrm>
          <a:prstGeom prst="rect">
            <a:avLst/>
          </a:prstGeom>
        </p:spPr>
      </p:pic>
      <p:sp>
        <p:nvSpPr>
          <p:cNvPr id="35" name="Arrow: Right 34">
            <a:extLst>
              <a:ext uri="{FF2B5EF4-FFF2-40B4-BE49-F238E27FC236}">
                <a16:creationId xmlns:a16="http://schemas.microsoft.com/office/drawing/2014/main" id="{6FC6FC09-F47E-495A-E12B-3FFF405044B7}"/>
              </a:ext>
            </a:extLst>
          </p:cNvPr>
          <p:cNvSpPr/>
          <p:nvPr/>
        </p:nvSpPr>
        <p:spPr>
          <a:xfrm rot="1781341">
            <a:off x="2136237" y="1764856"/>
            <a:ext cx="1110061" cy="195078"/>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E9B9D337-3F65-CFDA-BC69-EA47C2B6FDB9}"/>
              </a:ext>
            </a:extLst>
          </p:cNvPr>
          <p:cNvSpPr txBox="1"/>
          <p:nvPr/>
        </p:nvSpPr>
        <p:spPr>
          <a:xfrm rot="1848094">
            <a:off x="1969965" y="1485973"/>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37" name="Arrow: Right 36">
            <a:extLst>
              <a:ext uri="{FF2B5EF4-FFF2-40B4-BE49-F238E27FC236}">
                <a16:creationId xmlns:a16="http://schemas.microsoft.com/office/drawing/2014/main" id="{D17A1F0C-0B5A-27F5-8D6E-A8EC5C998B6E}"/>
              </a:ext>
            </a:extLst>
          </p:cNvPr>
          <p:cNvSpPr/>
          <p:nvPr/>
        </p:nvSpPr>
        <p:spPr>
          <a:xfrm>
            <a:off x="4421312" y="2485762"/>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0C4FAAFD-F2BA-3D91-0E4B-8228260D4180}"/>
              </a:ext>
            </a:extLst>
          </p:cNvPr>
          <p:cNvSpPr txBox="1"/>
          <p:nvPr/>
        </p:nvSpPr>
        <p:spPr>
          <a:xfrm>
            <a:off x="4196726" y="2230612"/>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الخرج كنص</a:t>
            </a:r>
            <a:endParaRPr lang="en-US" sz="1600" b="1" dirty="0">
              <a:latin typeface="Dubai" panose="020B0503030403030204" pitchFamily="34" charset="-78"/>
              <a:cs typeface="Dubai" panose="020B0503030403030204" pitchFamily="34" charset="-78"/>
            </a:endParaRPr>
          </a:p>
        </p:txBody>
      </p:sp>
      <p:pic>
        <p:nvPicPr>
          <p:cNvPr id="2050" name="Picture 2" descr="Best Restaurant Consultant firms in Dubai - BrandPortunity">
            <a:extLst>
              <a:ext uri="{FF2B5EF4-FFF2-40B4-BE49-F238E27FC236}">
                <a16:creationId xmlns:a16="http://schemas.microsoft.com/office/drawing/2014/main" id="{5A0D1689-B378-B774-0798-D13C806A43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6261" y="2049642"/>
            <a:ext cx="1159887" cy="947241"/>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6474F333-8052-D122-2A83-753667D046A9}"/>
              </a:ext>
            </a:extLst>
          </p:cNvPr>
          <p:cNvSpPr txBox="1"/>
          <p:nvPr/>
        </p:nvSpPr>
        <p:spPr>
          <a:xfrm>
            <a:off x="5341773" y="2982316"/>
            <a:ext cx="1624875"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محلل</a:t>
            </a:r>
            <a:endParaRPr lang="en-US" sz="1600" b="1"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CD3B0EB5-40CE-3A85-90E9-6129D706C6AE}"/>
              </a:ext>
            </a:extLst>
          </p:cNvPr>
          <p:cNvPicPr>
            <a:picLocks noChangeAspect="1"/>
          </p:cNvPicPr>
          <p:nvPr/>
        </p:nvPicPr>
        <p:blipFill>
          <a:blip r:embed="rId3"/>
          <a:stretch>
            <a:fillRect/>
          </a:stretch>
        </p:blipFill>
        <p:spPr>
          <a:xfrm>
            <a:off x="922764" y="3611465"/>
            <a:ext cx="819103" cy="819103"/>
          </a:xfrm>
          <a:prstGeom prst="rect">
            <a:avLst/>
          </a:prstGeom>
        </p:spPr>
      </p:pic>
      <p:sp>
        <p:nvSpPr>
          <p:cNvPr id="4" name="TextBox 3">
            <a:extLst>
              <a:ext uri="{FF2B5EF4-FFF2-40B4-BE49-F238E27FC236}">
                <a16:creationId xmlns:a16="http://schemas.microsoft.com/office/drawing/2014/main" id="{D2F6CA13-3EBB-CFA3-561E-614C6B49BD6F}"/>
              </a:ext>
            </a:extLst>
          </p:cNvPr>
          <p:cNvSpPr txBox="1"/>
          <p:nvPr/>
        </p:nvSpPr>
        <p:spPr>
          <a:xfrm>
            <a:off x="108277" y="4427562"/>
            <a:ext cx="2435746"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أمر</a:t>
            </a:r>
            <a:endParaRPr lang="ar-SY" dirty="0">
              <a:latin typeface="Dubai" panose="020B0503030403030204" pitchFamily="34" charset="-78"/>
              <a:cs typeface="Dubai" panose="020B0503030403030204" pitchFamily="34" charset="-78"/>
            </a:endParaRPr>
          </a:p>
        </p:txBody>
      </p:sp>
      <p:sp>
        <p:nvSpPr>
          <p:cNvPr id="5" name="Arrow: Right 4">
            <a:extLst>
              <a:ext uri="{FF2B5EF4-FFF2-40B4-BE49-F238E27FC236}">
                <a16:creationId xmlns:a16="http://schemas.microsoft.com/office/drawing/2014/main" id="{160BF6F4-8CFE-F412-B00F-79CADEA2BFC3}"/>
              </a:ext>
            </a:extLst>
          </p:cNvPr>
          <p:cNvSpPr/>
          <p:nvPr/>
        </p:nvSpPr>
        <p:spPr>
          <a:xfrm rot="20095923">
            <a:off x="1723672" y="3611129"/>
            <a:ext cx="1424797"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93913E6-1262-621A-C6F1-E73118BA69FC}"/>
              </a:ext>
            </a:extLst>
          </p:cNvPr>
          <p:cNvSpPr txBox="1"/>
          <p:nvPr/>
        </p:nvSpPr>
        <p:spPr>
          <a:xfrm rot="20181197">
            <a:off x="1568869" y="3349057"/>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pic>
        <p:nvPicPr>
          <p:cNvPr id="8" name="Picture 7">
            <a:extLst>
              <a:ext uri="{FF2B5EF4-FFF2-40B4-BE49-F238E27FC236}">
                <a16:creationId xmlns:a16="http://schemas.microsoft.com/office/drawing/2014/main" id="{9E4BCA9B-3BFF-76A9-CEBE-B5F56B8F7912}"/>
              </a:ext>
            </a:extLst>
          </p:cNvPr>
          <p:cNvPicPr>
            <a:picLocks noChangeAspect="1"/>
          </p:cNvPicPr>
          <p:nvPr/>
        </p:nvPicPr>
        <p:blipFill>
          <a:blip r:embed="rId6"/>
          <a:stretch>
            <a:fillRect/>
          </a:stretch>
        </p:blipFill>
        <p:spPr>
          <a:xfrm>
            <a:off x="3946803" y="3827094"/>
            <a:ext cx="2143125" cy="638175"/>
          </a:xfrm>
          <a:prstGeom prst="rect">
            <a:avLst/>
          </a:prstGeom>
        </p:spPr>
      </p:pic>
      <p:sp>
        <p:nvSpPr>
          <p:cNvPr id="15" name="Rectangle 14">
            <a:extLst>
              <a:ext uri="{FF2B5EF4-FFF2-40B4-BE49-F238E27FC236}">
                <a16:creationId xmlns:a16="http://schemas.microsoft.com/office/drawing/2014/main" id="{1E625651-AD22-FA5E-5251-665584A463FD}"/>
              </a:ext>
            </a:extLst>
          </p:cNvPr>
          <p:cNvSpPr/>
          <p:nvPr/>
        </p:nvSpPr>
        <p:spPr>
          <a:xfrm>
            <a:off x="2963467" y="1330779"/>
            <a:ext cx="4445242" cy="257641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9208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قبل تطبيق تحديد أنماط البوابات</a:t>
            </a:r>
            <a:endParaRPr lang="ar-SY" sz="2000"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78A4D998-1DA4-8624-49EA-4738F802B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21" y="1396093"/>
            <a:ext cx="8966756" cy="2878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08827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تحديد أنماط البوابات</a:t>
            </a:r>
            <a:endParaRPr lang="ar-SY" sz="2000" dirty="0">
              <a:latin typeface="Dubai" panose="020B0503030403030204" pitchFamily="34" charset="-78"/>
              <a:cs typeface="Dubai" panose="020B0503030403030204" pitchFamily="34" charset="-78"/>
            </a:endParaRPr>
          </a:p>
        </p:txBody>
      </p:sp>
      <p:pic>
        <p:nvPicPr>
          <p:cNvPr id="4" name="Picture 2">
            <a:extLst>
              <a:ext uri="{FF2B5EF4-FFF2-40B4-BE49-F238E27FC236}">
                <a16:creationId xmlns:a16="http://schemas.microsoft.com/office/drawing/2014/main" id="{A6FE1829-2FEA-7C64-045A-F76D8C97D8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02230"/>
            <a:ext cx="9198398" cy="2952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7216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7" name="Rectangle 66">
            <a:extLst>
              <a:ext uri="{FF2B5EF4-FFF2-40B4-BE49-F238E27FC236}">
                <a16:creationId xmlns:a16="http://schemas.microsoft.com/office/drawing/2014/main" id="{97ACCC25-C01F-1FC8-7D9D-2AA09B05F264}"/>
              </a:ext>
            </a:extLst>
          </p:cNvPr>
          <p:cNvSpPr/>
          <p:nvPr/>
        </p:nvSpPr>
        <p:spPr>
          <a:xfrm>
            <a:off x="3804252" y="1396093"/>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استخراج السيناريوهات</a:t>
            </a:r>
          </a:p>
        </p:txBody>
      </p:sp>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المخطَّط العام</a:t>
            </a:r>
            <a:endParaRPr lang="ar-SY" sz="2000" dirty="0">
              <a:latin typeface="Dubai" panose="020B0503030403030204" pitchFamily="34" charset="-78"/>
              <a:cs typeface="Dubai" panose="020B0503030403030204" pitchFamily="34" charset="-78"/>
            </a:endParaRPr>
          </a:p>
        </p:txBody>
      </p:sp>
      <p:sp>
        <p:nvSpPr>
          <p:cNvPr id="3" name="Rectangle 2">
            <a:extLst>
              <a:ext uri="{FF2B5EF4-FFF2-40B4-BE49-F238E27FC236}">
                <a16:creationId xmlns:a16="http://schemas.microsoft.com/office/drawing/2014/main" id="{4A1D8424-2B52-C80D-F8A5-166167610665}"/>
              </a:ext>
            </a:extLst>
          </p:cNvPr>
          <p:cNvSpPr/>
          <p:nvPr/>
        </p:nvSpPr>
        <p:spPr>
          <a:xfrm>
            <a:off x="3804251" y="2303587"/>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rtl="1"/>
            <a:r>
              <a:rPr lang="ar-SY" sz="1400" b="1" dirty="0">
                <a:solidFill>
                  <a:schemeClr val="tx1"/>
                </a:solidFill>
                <a:latin typeface="+mj-lt"/>
                <a:cs typeface="Dubai" panose="020B0503030403030204" pitchFamily="34" charset="-78"/>
              </a:rPr>
              <a:t>بناء بيان </a:t>
            </a:r>
            <a:r>
              <a:rPr lang="en-US" sz="1400" b="1" dirty="0">
                <a:solidFill>
                  <a:schemeClr val="tx1"/>
                </a:solidFill>
                <a:latin typeface="+mj-lt"/>
                <a:cs typeface="Dubai" panose="020B0503030403030204" pitchFamily="34" charset="-78"/>
              </a:rPr>
              <a:t>(Graph)</a:t>
            </a:r>
            <a:r>
              <a:rPr lang="ar-SY" sz="1400" b="1" dirty="0">
                <a:solidFill>
                  <a:schemeClr val="tx1"/>
                </a:solidFill>
                <a:latin typeface="+mj-lt"/>
                <a:cs typeface="Dubai" panose="020B0503030403030204" pitchFamily="34" charset="-78"/>
              </a:rPr>
              <a:t> الأنشطة</a:t>
            </a:r>
          </a:p>
        </p:txBody>
      </p:sp>
      <p:sp>
        <p:nvSpPr>
          <p:cNvPr id="4" name="Rectangle 3">
            <a:extLst>
              <a:ext uri="{FF2B5EF4-FFF2-40B4-BE49-F238E27FC236}">
                <a16:creationId xmlns:a16="http://schemas.microsoft.com/office/drawing/2014/main" id="{6073CE5E-5BFB-4C61-FA1B-4198ADD7B16C}"/>
              </a:ext>
            </a:extLst>
          </p:cNvPr>
          <p:cNvSpPr/>
          <p:nvPr/>
        </p:nvSpPr>
        <p:spPr>
          <a:xfrm>
            <a:off x="3804250" y="3201179"/>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معالجة البيان</a:t>
            </a:r>
          </a:p>
        </p:txBody>
      </p:sp>
      <p:sp>
        <p:nvSpPr>
          <p:cNvPr id="5" name="Rectangle 4">
            <a:extLst>
              <a:ext uri="{FF2B5EF4-FFF2-40B4-BE49-F238E27FC236}">
                <a16:creationId xmlns:a16="http://schemas.microsoft.com/office/drawing/2014/main" id="{B5943C9C-E3BC-D30B-3992-D5900F3EB955}"/>
              </a:ext>
            </a:extLst>
          </p:cNvPr>
          <p:cNvSpPr/>
          <p:nvPr/>
        </p:nvSpPr>
        <p:spPr>
          <a:xfrm>
            <a:off x="3804253" y="4117315"/>
            <a:ext cx="1535289" cy="630061"/>
          </a:xfrm>
          <a:prstGeom prst="rect">
            <a:avLst/>
          </a:prstGeom>
          <a:solidFill>
            <a:schemeClr val="bg2">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الأنشطة</a:t>
            </a:r>
          </a:p>
        </p:txBody>
      </p:sp>
      <p:sp>
        <p:nvSpPr>
          <p:cNvPr id="7" name="Rectangle 6">
            <a:extLst>
              <a:ext uri="{FF2B5EF4-FFF2-40B4-BE49-F238E27FC236}">
                <a16:creationId xmlns:a16="http://schemas.microsoft.com/office/drawing/2014/main" id="{7B082401-54AE-50A4-3F21-49E4123F7B40}"/>
              </a:ext>
            </a:extLst>
          </p:cNvPr>
          <p:cNvSpPr/>
          <p:nvPr/>
        </p:nvSpPr>
        <p:spPr>
          <a:xfrm>
            <a:off x="6283475" y="4117314"/>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البوابات</a:t>
            </a:r>
          </a:p>
        </p:txBody>
      </p:sp>
      <p:sp>
        <p:nvSpPr>
          <p:cNvPr id="8" name="Rectangle 7">
            <a:extLst>
              <a:ext uri="{FF2B5EF4-FFF2-40B4-BE49-F238E27FC236}">
                <a16:creationId xmlns:a16="http://schemas.microsoft.com/office/drawing/2014/main" id="{24F72208-7011-0BA8-3D68-C7E22EC2EFBD}"/>
              </a:ext>
            </a:extLst>
          </p:cNvPr>
          <p:cNvSpPr/>
          <p:nvPr/>
        </p:nvSpPr>
        <p:spPr>
          <a:xfrm>
            <a:off x="1278766" y="4117313"/>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الفاعلين</a:t>
            </a:r>
          </a:p>
        </p:txBody>
      </p:sp>
      <p:cxnSp>
        <p:nvCxnSpPr>
          <p:cNvPr id="10" name="Connector: Elbow 9">
            <a:extLst>
              <a:ext uri="{FF2B5EF4-FFF2-40B4-BE49-F238E27FC236}">
                <a16:creationId xmlns:a16="http://schemas.microsoft.com/office/drawing/2014/main" id="{FECDA5E6-C842-ECEB-FA4A-D288167A660B}"/>
              </a:ext>
            </a:extLst>
          </p:cNvPr>
          <p:cNvCxnSpPr>
            <a:stCxn id="67" idx="2"/>
            <a:endCxn id="3" idx="0"/>
          </p:cNvCxnSpPr>
          <p:nvPr/>
        </p:nvCxnSpPr>
        <p:spPr>
          <a:xfrm rot="5400000">
            <a:off x="4433181" y="2164870"/>
            <a:ext cx="277433"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449A3173-2534-68B9-FA8C-099F13C21431}"/>
              </a:ext>
            </a:extLst>
          </p:cNvPr>
          <p:cNvCxnSpPr>
            <a:cxnSpLocks/>
            <a:stCxn id="3" idx="2"/>
            <a:endCxn id="4" idx="0"/>
          </p:cNvCxnSpPr>
          <p:nvPr/>
        </p:nvCxnSpPr>
        <p:spPr>
          <a:xfrm rot="5400000">
            <a:off x="4438131" y="3067413"/>
            <a:ext cx="26753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28AFF43-9361-6D3D-CA25-576A2EE0B0E6}"/>
              </a:ext>
            </a:extLst>
          </p:cNvPr>
          <p:cNvCxnSpPr>
            <a:stCxn id="4" idx="2"/>
            <a:endCxn id="5" idx="0"/>
          </p:cNvCxnSpPr>
          <p:nvPr/>
        </p:nvCxnSpPr>
        <p:spPr>
          <a:xfrm rot="16200000" flipH="1">
            <a:off x="4428859" y="3974275"/>
            <a:ext cx="286075" cy="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A15F672-F233-6610-2EC3-A04EBF1B21DF}"/>
              </a:ext>
            </a:extLst>
          </p:cNvPr>
          <p:cNvCxnSpPr>
            <a:stCxn id="4" idx="1"/>
            <a:endCxn id="8" idx="0"/>
          </p:cNvCxnSpPr>
          <p:nvPr/>
        </p:nvCxnSpPr>
        <p:spPr>
          <a:xfrm rot="10800000" flipV="1">
            <a:off x="2046412" y="3516209"/>
            <a:ext cx="1757839" cy="6011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9291E9A-6590-9872-2F61-B77CA6D6FC0C}"/>
              </a:ext>
            </a:extLst>
          </p:cNvPr>
          <p:cNvCxnSpPr>
            <a:stCxn id="4" idx="3"/>
            <a:endCxn id="7" idx="0"/>
          </p:cNvCxnSpPr>
          <p:nvPr/>
        </p:nvCxnSpPr>
        <p:spPr>
          <a:xfrm>
            <a:off x="5339539" y="3516210"/>
            <a:ext cx="1711581" cy="6011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14765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تحديد أنماط الأنشطة</a:t>
            </a:r>
            <a:endParaRPr lang="ar-SY" sz="2000" dirty="0">
              <a:latin typeface="Dubai" panose="020B0503030403030204" pitchFamily="34" charset="-78"/>
              <a:cs typeface="Dubai" panose="020B0503030403030204" pitchFamily="34" charset="-78"/>
            </a:endParaRPr>
          </a:p>
        </p:txBody>
      </p:sp>
      <p:pic>
        <p:nvPicPr>
          <p:cNvPr id="11" name="Picture 10">
            <a:extLst>
              <a:ext uri="{FF2B5EF4-FFF2-40B4-BE49-F238E27FC236}">
                <a16:creationId xmlns:a16="http://schemas.microsoft.com/office/drawing/2014/main" id="{81125069-23ED-6A63-460C-0EEF5920FD49}"/>
              </a:ext>
            </a:extLst>
          </p:cNvPr>
          <p:cNvPicPr>
            <a:picLocks noChangeAspect="1"/>
          </p:cNvPicPr>
          <p:nvPr/>
        </p:nvPicPr>
        <p:blipFill>
          <a:blip r:embed="rId3"/>
          <a:stretch>
            <a:fillRect/>
          </a:stretch>
        </p:blipFill>
        <p:spPr>
          <a:xfrm>
            <a:off x="922764" y="746933"/>
            <a:ext cx="806773" cy="806773"/>
          </a:xfrm>
          <a:prstGeom prst="rect">
            <a:avLst/>
          </a:prstGeom>
        </p:spPr>
      </p:pic>
      <p:sp>
        <p:nvSpPr>
          <p:cNvPr id="12" name="TextBox 11">
            <a:extLst>
              <a:ext uri="{FF2B5EF4-FFF2-40B4-BE49-F238E27FC236}">
                <a16:creationId xmlns:a16="http://schemas.microsoft.com/office/drawing/2014/main" id="{C32B39D6-B89E-7F31-8092-6DAFBD281525}"/>
              </a:ext>
            </a:extLst>
          </p:cNvPr>
          <p:cNvSpPr txBox="1"/>
          <p:nvPr/>
        </p:nvSpPr>
        <p:spPr>
          <a:xfrm>
            <a:off x="605747" y="1660281"/>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التوصيف النصي للعملية</a:t>
            </a:r>
            <a:endParaRPr lang="en-US" sz="1600" b="1" dirty="0">
              <a:latin typeface="Dubai" panose="020B0503030403030204" pitchFamily="34" charset="-78"/>
              <a:cs typeface="Dubai" panose="020B0503030403030204" pitchFamily="34" charset="-78"/>
            </a:endParaRPr>
          </a:p>
        </p:txBody>
      </p:sp>
      <p:pic>
        <p:nvPicPr>
          <p:cNvPr id="16" name="Picture 15">
            <a:extLst>
              <a:ext uri="{FF2B5EF4-FFF2-40B4-BE49-F238E27FC236}">
                <a16:creationId xmlns:a16="http://schemas.microsoft.com/office/drawing/2014/main" id="{8C39494D-63AC-E03B-650F-8CEE7A83A5AC}"/>
              </a:ext>
            </a:extLst>
          </p:cNvPr>
          <p:cNvPicPr>
            <a:picLocks noChangeAspect="1"/>
          </p:cNvPicPr>
          <p:nvPr/>
        </p:nvPicPr>
        <p:blipFill>
          <a:blip r:embed="rId3"/>
          <a:stretch>
            <a:fillRect/>
          </a:stretch>
        </p:blipFill>
        <p:spPr>
          <a:xfrm>
            <a:off x="7611425" y="1854643"/>
            <a:ext cx="1099125" cy="1099125"/>
          </a:xfrm>
          <a:prstGeom prst="rect">
            <a:avLst/>
          </a:prstGeom>
        </p:spPr>
      </p:pic>
      <p:sp>
        <p:nvSpPr>
          <p:cNvPr id="17" name="TextBox 16">
            <a:extLst>
              <a:ext uri="{FF2B5EF4-FFF2-40B4-BE49-F238E27FC236}">
                <a16:creationId xmlns:a16="http://schemas.microsoft.com/office/drawing/2014/main" id="{A55DFB91-7CBF-40F4-A0FF-F4467CA9C066}"/>
              </a:ext>
            </a:extLst>
          </p:cNvPr>
          <p:cNvSpPr txBox="1"/>
          <p:nvPr/>
        </p:nvSpPr>
        <p:spPr>
          <a:xfrm>
            <a:off x="7468885" y="2886960"/>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قائمة أنماط الأنشطة</a:t>
            </a:r>
            <a:endParaRPr lang="en-US" sz="1600" b="1" dirty="0">
              <a:latin typeface="Dubai" panose="020B0503030403030204" pitchFamily="34" charset="-78"/>
              <a:cs typeface="Dubai" panose="020B0503030403030204" pitchFamily="34" charset="-78"/>
            </a:endParaRPr>
          </a:p>
        </p:txBody>
      </p:sp>
      <p:sp>
        <p:nvSpPr>
          <p:cNvPr id="19" name="Arrow: Right 18">
            <a:extLst>
              <a:ext uri="{FF2B5EF4-FFF2-40B4-BE49-F238E27FC236}">
                <a16:creationId xmlns:a16="http://schemas.microsoft.com/office/drawing/2014/main" id="{79ACD8C7-86B6-F5F2-904E-40E63B296CBD}"/>
              </a:ext>
            </a:extLst>
          </p:cNvPr>
          <p:cNvSpPr/>
          <p:nvPr/>
        </p:nvSpPr>
        <p:spPr>
          <a:xfrm>
            <a:off x="1831340" y="2691432"/>
            <a:ext cx="1395765"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C92FC7DC-6A3F-7103-94C6-AA2A6365E08C}"/>
              </a:ext>
            </a:extLst>
          </p:cNvPr>
          <p:cNvSpPr/>
          <p:nvPr/>
        </p:nvSpPr>
        <p:spPr>
          <a:xfrm>
            <a:off x="6512300" y="2587012"/>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68C65A8-46F6-7CC9-DF56-65230E02D5E8}"/>
              </a:ext>
            </a:extLst>
          </p:cNvPr>
          <p:cNvSpPr txBox="1"/>
          <p:nvPr/>
        </p:nvSpPr>
        <p:spPr>
          <a:xfrm>
            <a:off x="1621950" y="2446205"/>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30" name="TextBox 29">
            <a:extLst>
              <a:ext uri="{FF2B5EF4-FFF2-40B4-BE49-F238E27FC236}">
                <a16:creationId xmlns:a16="http://schemas.microsoft.com/office/drawing/2014/main" id="{0422DDB6-4A71-214E-334F-7D1331F5931D}"/>
              </a:ext>
            </a:extLst>
          </p:cNvPr>
          <p:cNvSpPr txBox="1"/>
          <p:nvPr/>
        </p:nvSpPr>
        <p:spPr>
          <a:xfrm>
            <a:off x="6287714" y="2340026"/>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معالجة</a:t>
            </a:r>
            <a:endParaRPr lang="en-US" sz="1600" b="1" dirty="0">
              <a:latin typeface="Dubai" panose="020B0503030403030204" pitchFamily="34" charset="-78"/>
              <a:cs typeface="Dubai" panose="020B0503030403030204" pitchFamily="34" charset="-78"/>
            </a:endParaRPr>
          </a:p>
        </p:txBody>
      </p:sp>
      <p:pic>
        <p:nvPicPr>
          <p:cNvPr id="31" name="Picture 30">
            <a:extLst>
              <a:ext uri="{FF2B5EF4-FFF2-40B4-BE49-F238E27FC236}">
                <a16:creationId xmlns:a16="http://schemas.microsoft.com/office/drawing/2014/main" id="{95305AF8-74BB-73F9-10EE-6EEEB0E2D1D5}"/>
              </a:ext>
            </a:extLst>
          </p:cNvPr>
          <p:cNvPicPr>
            <a:picLocks noChangeAspect="1"/>
          </p:cNvPicPr>
          <p:nvPr/>
        </p:nvPicPr>
        <p:blipFill>
          <a:blip r:embed="rId3"/>
          <a:stretch>
            <a:fillRect/>
          </a:stretch>
        </p:blipFill>
        <p:spPr>
          <a:xfrm>
            <a:off x="913554" y="2277631"/>
            <a:ext cx="819103" cy="819103"/>
          </a:xfrm>
          <a:prstGeom prst="rect">
            <a:avLst/>
          </a:prstGeom>
        </p:spPr>
      </p:pic>
      <p:sp>
        <p:nvSpPr>
          <p:cNvPr id="32" name="TextBox 31">
            <a:extLst>
              <a:ext uri="{FF2B5EF4-FFF2-40B4-BE49-F238E27FC236}">
                <a16:creationId xmlns:a16="http://schemas.microsoft.com/office/drawing/2014/main" id="{506B0965-AF6B-EBCE-C197-793055270B77}"/>
              </a:ext>
            </a:extLst>
          </p:cNvPr>
          <p:cNvSpPr txBox="1"/>
          <p:nvPr/>
        </p:nvSpPr>
        <p:spPr>
          <a:xfrm>
            <a:off x="181673" y="3013750"/>
            <a:ext cx="2435746"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قائمة الأنشطة</a:t>
            </a:r>
            <a:endParaRPr lang="ar-SY" dirty="0">
              <a:latin typeface="Dubai" panose="020B0503030403030204" pitchFamily="34" charset="-78"/>
              <a:cs typeface="Dubai" panose="020B0503030403030204" pitchFamily="34" charset="-78"/>
            </a:endParaRPr>
          </a:p>
        </p:txBody>
      </p:sp>
      <p:sp>
        <p:nvSpPr>
          <p:cNvPr id="33" name="TextBox 32">
            <a:extLst>
              <a:ext uri="{FF2B5EF4-FFF2-40B4-BE49-F238E27FC236}">
                <a16:creationId xmlns:a16="http://schemas.microsoft.com/office/drawing/2014/main" id="{66D66295-210C-0813-A1F4-42BB6DF44B6A}"/>
              </a:ext>
            </a:extLst>
          </p:cNvPr>
          <p:cNvSpPr txBox="1"/>
          <p:nvPr/>
        </p:nvSpPr>
        <p:spPr>
          <a:xfrm>
            <a:off x="2954256" y="3005635"/>
            <a:ext cx="1624875"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نموذج لغوي كبير</a:t>
            </a:r>
            <a:r>
              <a:rPr lang="en-US" sz="1600" b="1" dirty="0">
                <a:latin typeface="Dubai" panose="020B0503030403030204" pitchFamily="34" charset="-78"/>
                <a:cs typeface="Dubai" panose="020B0503030403030204" pitchFamily="34" charset="-78"/>
              </a:rPr>
              <a:t>(LLM) </a:t>
            </a:r>
          </a:p>
        </p:txBody>
      </p:sp>
      <p:pic>
        <p:nvPicPr>
          <p:cNvPr id="34" name="Picture 33">
            <a:extLst>
              <a:ext uri="{FF2B5EF4-FFF2-40B4-BE49-F238E27FC236}">
                <a16:creationId xmlns:a16="http://schemas.microsoft.com/office/drawing/2014/main" id="{BACD4402-3AF9-2716-3499-BB635200B158}"/>
              </a:ext>
            </a:extLst>
          </p:cNvPr>
          <p:cNvPicPr>
            <a:picLocks noChangeAspect="1"/>
          </p:cNvPicPr>
          <p:nvPr/>
        </p:nvPicPr>
        <p:blipFill>
          <a:blip r:embed="rId4"/>
          <a:stretch>
            <a:fillRect/>
          </a:stretch>
        </p:blipFill>
        <p:spPr>
          <a:xfrm>
            <a:off x="3230437" y="1795152"/>
            <a:ext cx="1118687" cy="1264603"/>
          </a:xfrm>
          <a:prstGeom prst="rect">
            <a:avLst/>
          </a:prstGeom>
        </p:spPr>
      </p:pic>
      <p:sp>
        <p:nvSpPr>
          <p:cNvPr id="35" name="Arrow: Right 34">
            <a:extLst>
              <a:ext uri="{FF2B5EF4-FFF2-40B4-BE49-F238E27FC236}">
                <a16:creationId xmlns:a16="http://schemas.microsoft.com/office/drawing/2014/main" id="{6FC6FC09-F47E-495A-E12B-3FFF405044B7}"/>
              </a:ext>
            </a:extLst>
          </p:cNvPr>
          <p:cNvSpPr/>
          <p:nvPr/>
        </p:nvSpPr>
        <p:spPr>
          <a:xfrm rot="1781341">
            <a:off x="2136237" y="1764856"/>
            <a:ext cx="1110061" cy="195078"/>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E9B9D337-3F65-CFDA-BC69-EA47C2B6FDB9}"/>
              </a:ext>
            </a:extLst>
          </p:cNvPr>
          <p:cNvSpPr txBox="1"/>
          <p:nvPr/>
        </p:nvSpPr>
        <p:spPr>
          <a:xfrm rot="1848094">
            <a:off x="1969965" y="1485973"/>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37" name="Arrow: Right 36">
            <a:extLst>
              <a:ext uri="{FF2B5EF4-FFF2-40B4-BE49-F238E27FC236}">
                <a16:creationId xmlns:a16="http://schemas.microsoft.com/office/drawing/2014/main" id="{D17A1F0C-0B5A-27F5-8D6E-A8EC5C998B6E}"/>
              </a:ext>
            </a:extLst>
          </p:cNvPr>
          <p:cNvSpPr/>
          <p:nvPr/>
        </p:nvSpPr>
        <p:spPr>
          <a:xfrm>
            <a:off x="4421312" y="2485762"/>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0C4FAAFD-F2BA-3D91-0E4B-8228260D4180}"/>
              </a:ext>
            </a:extLst>
          </p:cNvPr>
          <p:cNvSpPr txBox="1"/>
          <p:nvPr/>
        </p:nvSpPr>
        <p:spPr>
          <a:xfrm>
            <a:off x="4196726" y="2230612"/>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الخرج كنص</a:t>
            </a:r>
            <a:endParaRPr lang="en-US" sz="1600" b="1" dirty="0">
              <a:latin typeface="Dubai" panose="020B0503030403030204" pitchFamily="34" charset="-78"/>
              <a:cs typeface="Dubai" panose="020B0503030403030204" pitchFamily="34" charset="-78"/>
            </a:endParaRPr>
          </a:p>
        </p:txBody>
      </p:sp>
      <p:pic>
        <p:nvPicPr>
          <p:cNvPr id="2050" name="Picture 2" descr="Best Restaurant Consultant firms in Dubai - BrandPortunity">
            <a:extLst>
              <a:ext uri="{FF2B5EF4-FFF2-40B4-BE49-F238E27FC236}">
                <a16:creationId xmlns:a16="http://schemas.microsoft.com/office/drawing/2014/main" id="{5A0D1689-B378-B774-0798-D13C806A43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6261" y="2049642"/>
            <a:ext cx="1159887" cy="947241"/>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6474F333-8052-D122-2A83-753667D046A9}"/>
              </a:ext>
            </a:extLst>
          </p:cNvPr>
          <p:cNvSpPr txBox="1"/>
          <p:nvPr/>
        </p:nvSpPr>
        <p:spPr>
          <a:xfrm>
            <a:off x="5341773" y="2982316"/>
            <a:ext cx="1624875"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محلل</a:t>
            </a:r>
            <a:endParaRPr lang="en-US" sz="1600" b="1"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CD3B0EB5-40CE-3A85-90E9-6129D706C6AE}"/>
              </a:ext>
            </a:extLst>
          </p:cNvPr>
          <p:cNvPicPr>
            <a:picLocks noChangeAspect="1"/>
          </p:cNvPicPr>
          <p:nvPr/>
        </p:nvPicPr>
        <p:blipFill>
          <a:blip r:embed="rId3"/>
          <a:stretch>
            <a:fillRect/>
          </a:stretch>
        </p:blipFill>
        <p:spPr>
          <a:xfrm>
            <a:off x="922764" y="3611465"/>
            <a:ext cx="819103" cy="819103"/>
          </a:xfrm>
          <a:prstGeom prst="rect">
            <a:avLst/>
          </a:prstGeom>
        </p:spPr>
      </p:pic>
      <p:sp>
        <p:nvSpPr>
          <p:cNvPr id="4" name="TextBox 3">
            <a:extLst>
              <a:ext uri="{FF2B5EF4-FFF2-40B4-BE49-F238E27FC236}">
                <a16:creationId xmlns:a16="http://schemas.microsoft.com/office/drawing/2014/main" id="{D2F6CA13-3EBB-CFA3-561E-614C6B49BD6F}"/>
              </a:ext>
            </a:extLst>
          </p:cNvPr>
          <p:cNvSpPr txBox="1"/>
          <p:nvPr/>
        </p:nvSpPr>
        <p:spPr>
          <a:xfrm>
            <a:off x="108277" y="4427562"/>
            <a:ext cx="2435746"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أمر</a:t>
            </a:r>
            <a:endParaRPr lang="ar-SY" dirty="0">
              <a:latin typeface="Dubai" panose="020B0503030403030204" pitchFamily="34" charset="-78"/>
              <a:cs typeface="Dubai" panose="020B0503030403030204" pitchFamily="34" charset="-78"/>
            </a:endParaRPr>
          </a:p>
        </p:txBody>
      </p:sp>
      <p:sp>
        <p:nvSpPr>
          <p:cNvPr id="5" name="Arrow: Right 4">
            <a:extLst>
              <a:ext uri="{FF2B5EF4-FFF2-40B4-BE49-F238E27FC236}">
                <a16:creationId xmlns:a16="http://schemas.microsoft.com/office/drawing/2014/main" id="{160BF6F4-8CFE-F412-B00F-79CADEA2BFC3}"/>
              </a:ext>
            </a:extLst>
          </p:cNvPr>
          <p:cNvSpPr/>
          <p:nvPr/>
        </p:nvSpPr>
        <p:spPr>
          <a:xfrm rot="20095923">
            <a:off x="1723672" y="3611129"/>
            <a:ext cx="1424797"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93913E6-1262-621A-C6F1-E73118BA69FC}"/>
              </a:ext>
            </a:extLst>
          </p:cNvPr>
          <p:cNvSpPr txBox="1"/>
          <p:nvPr/>
        </p:nvSpPr>
        <p:spPr>
          <a:xfrm rot="20181197">
            <a:off x="1568869" y="3349057"/>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7" name="Rectangle 6">
            <a:extLst>
              <a:ext uri="{FF2B5EF4-FFF2-40B4-BE49-F238E27FC236}">
                <a16:creationId xmlns:a16="http://schemas.microsoft.com/office/drawing/2014/main" id="{A1326B8B-9858-9125-CD2A-E46D1CD32D85}"/>
              </a:ext>
            </a:extLst>
          </p:cNvPr>
          <p:cNvSpPr/>
          <p:nvPr/>
        </p:nvSpPr>
        <p:spPr>
          <a:xfrm>
            <a:off x="2963467" y="1330779"/>
            <a:ext cx="4445242" cy="257641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8F893F3-9451-5A13-1E2C-5B5E4C670849}"/>
              </a:ext>
            </a:extLst>
          </p:cNvPr>
          <p:cNvPicPr>
            <a:picLocks noChangeAspect="1"/>
          </p:cNvPicPr>
          <p:nvPr/>
        </p:nvPicPr>
        <p:blipFill>
          <a:blip r:embed="rId6"/>
          <a:stretch>
            <a:fillRect/>
          </a:stretch>
        </p:blipFill>
        <p:spPr>
          <a:xfrm>
            <a:off x="4144589" y="3934456"/>
            <a:ext cx="2143125" cy="638175"/>
          </a:xfrm>
          <a:prstGeom prst="rect">
            <a:avLst/>
          </a:prstGeom>
        </p:spPr>
      </p:pic>
    </p:spTree>
    <p:extLst>
      <p:ext uri="{BB962C8B-B14F-4D97-AF65-F5344CB8AC3E}">
        <p14:creationId xmlns:p14="http://schemas.microsoft.com/office/powerpoint/2010/main" val="37991325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قبل تطبيق استخراج أنماط الأنشطة</a:t>
            </a:r>
            <a:endParaRPr lang="ar-SY" sz="2000" dirty="0">
              <a:latin typeface="Dubai" panose="020B0503030403030204" pitchFamily="34" charset="-78"/>
              <a:cs typeface="Dubai" panose="020B0503030403030204" pitchFamily="34" charset="-78"/>
            </a:endParaRPr>
          </a:p>
        </p:txBody>
      </p:sp>
      <p:pic>
        <p:nvPicPr>
          <p:cNvPr id="4" name="Picture 2">
            <a:extLst>
              <a:ext uri="{FF2B5EF4-FFF2-40B4-BE49-F238E27FC236}">
                <a16:creationId xmlns:a16="http://schemas.microsoft.com/office/drawing/2014/main" id="{D17F3DA4-BB40-05DC-422F-B4AFCC3D1A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98" y="1453244"/>
            <a:ext cx="9198398" cy="2952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5791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استخراج أنماط الأنشطة</a:t>
            </a:r>
            <a:endParaRPr lang="ar-SY" sz="2000" dirty="0">
              <a:latin typeface="Dubai" panose="020B0503030403030204" pitchFamily="34" charset="-78"/>
              <a:cs typeface="Dubai" panose="020B0503030403030204" pitchFamily="34" charset="-78"/>
            </a:endParaRPr>
          </a:p>
        </p:txBody>
      </p:sp>
      <p:pic>
        <p:nvPicPr>
          <p:cNvPr id="4" name="Picture 2">
            <a:extLst>
              <a:ext uri="{FF2B5EF4-FFF2-40B4-BE49-F238E27FC236}">
                <a16:creationId xmlns:a16="http://schemas.microsoft.com/office/drawing/2014/main" id="{4D57CB8C-C34C-0FF4-AF75-45AE1A8E71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94064"/>
            <a:ext cx="9109802" cy="2924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6082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7" name="Rectangle 66">
            <a:extLst>
              <a:ext uri="{FF2B5EF4-FFF2-40B4-BE49-F238E27FC236}">
                <a16:creationId xmlns:a16="http://schemas.microsoft.com/office/drawing/2014/main" id="{97ACCC25-C01F-1FC8-7D9D-2AA09B05F264}"/>
              </a:ext>
            </a:extLst>
          </p:cNvPr>
          <p:cNvSpPr/>
          <p:nvPr/>
        </p:nvSpPr>
        <p:spPr>
          <a:xfrm>
            <a:off x="3804252" y="1396093"/>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استخراج السيناريوهات</a:t>
            </a:r>
          </a:p>
        </p:txBody>
      </p:sp>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المخطَّط العام</a:t>
            </a:r>
            <a:endParaRPr lang="ar-SY" sz="2000" dirty="0">
              <a:latin typeface="Dubai" panose="020B0503030403030204" pitchFamily="34" charset="-78"/>
              <a:cs typeface="Dubai" panose="020B0503030403030204" pitchFamily="34" charset="-78"/>
            </a:endParaRPr>
          </a:p>
        </p:txBody>
      </p:sp>
      <p:sp>
        <p:nvSpPr>
          <p:cNvPr id="3" name="Rectangle 2">
            <a:extLst>
              <a:ext uri="{FF2B5EF4-FFF2-40B4-BE49-F238E27FC236}">
                <a16:creationId xmlns:a16="http://schemas.microsoft.com/office/drawing/2014/main" id="{4A1D8424-2B52-C80D-F8A5-166167610665}"/>
              </a:ext>
            </a:extLst>
          </p:cNvPr>
          <p:cNvSpPr/>
          <p:nvPr/>
        </p:nvSpPr>
        <p:spPr>
          <a:xfrm>
            <a:off x="3804251" y="2303587"/>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rtl="1"/>
            <a:r>
              <a:rPr lang="ar-SY" sz="1400" b="1" dirty="0">
                <a:solidFill>
                  <a:schemeClr val="tx1"/>
                </a:solidFill>
                <a:latin typeface="+mj-lt"/>
                <a:cs typeface="Dubai" panose="020B0503030403030204" pitchFamily="34" charset="-78"/>
              </a:rPr>
              <a:t>بناء بيان </a:t>
            </a:r>
            <a:r>
              <a:rPr lang="en-US" sz="1400" b="1" dirty="0">
                <a:solidFill>
                  <a:schemeClr val="tx1"/>
                </a:solidFill>
                <a:latin typeface="+mj-lt"/>
                <a:cs typeface="Dubai" panose="020B0503030403030204" pitchFamily="34" charset="-78"/>
              </a:rPr>
              <a:t>(Graph)</a:t>
            </a:r>
            <a:r>
              <a:rPr lang="ar-SY" sz="1400" b="1" dirty="0">
                <a:solidFill>
                  <a:schemeClr val="tx1"/>
                </a:solidFill>
                <a:latin typeface="+mj-lt"/>
                <a:cs typeface="Dubai" panose="020B0503030403030204" pitchFamily="34" charset="-78"/>
              </a:rPr>
              <a:t> الأنشطة</a:t>
            </a:r>
          </a:p>
        </p:txBody>
      </p:sp>
      <p:sp>
        <p:nvSpPr>
          <p:cNvPr id="4" name="Rectangle 3">
            <a:extLst>
              <a:ext uri="{FF2B5EF4-FFF2-40B4-BE49-F238E27FC236}">
                <a16:creationId xmlns:a16="http://schemas.microsoft.com/office/drawing/2014/main" id="{6073CE5E-5BFB-4C61-FA1B-4198ADD7B16C}"/>
              </a:ext>
            </a:extLst>
          </p:cNvPr>
          <p:cNvSpPr/>
          <p:nvPr/>
        </p:nvSpPr>
        <p:spPr>
          <a:xfrm>
            <a:off x="3804250" y="3201179"/>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معالجة البيان</a:t>
            </a:r>
          </a:p>
        </p:txBody>
      </p:sp>
      <p:sp>
        <p:nvSpPr>
          <p:cNvPr id="5" name="Rectangle 4">
            <a:extLst>
              <a:ext uri="{FF2B5EF4-FFF2-40B4-BE49-F238E27FC236}">
                <a16:creationId xmlns:a16="http://schemas.microsoft.com/office/drawing/2014/main" id="{B5943C9C-E3BC-D30B-3992-D5900F3EB955}"/>
              </a:ext>
            </a:extLst>
          </p:cNvPr>
          <p:cNvSpPr/>
          <p:nvPr/>
        </p:nvSpPr>
        <p:spPr>
          <a:xfrm>
            <a:off x="3804253" y="4117315"/>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الأنشطة</a:t>
            </a:r>
          </a:p>
        </p:txBody>
      </p:sp>
      <p:sp>
        <p:nvSpPr>
          <p:cNvPr id="7" name="Rectangle 6">
            <a:extLst>
              <a:ext uri="{FF2B5EF4-FFF2-40B4-BE49-F238E27FC236}">
                <a16:creationId xmlns:a16="http://schemas.microsoft.com/office/drawing/2014/main" id="{7B082401-54AE-50A4-3F21-49E4123F7B40}"/>
              </a:ext>
            </a:extLst>
          </p:cNvPr>
          <p:cNvSpPr/>
          <p:nvPr/>
        </p:nvSpPr>
        <p:spPr>
          <a:xfrm>
            <a:off x="6283475" y="4117314"/>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البوابات</a:t>
            </a:r>
          </a:p>
        </p:txBody>
      </p:sp>
      <p:sp>
        <p:nvSpPr>
          <p:cNvPr id="8" name="Rectangle 7">
            <a:extLst>
              <a:ext uri="{FF2B5EF4-FFF2-40B4-BE49-F238E27FC236}">
                <a16:creationId xmlns:a16="http://schemas.microsoft.com/office/drawing/2014/main" id="{24F72208-7011-0BA8-3D68-C7E22EC2EFBD}"/>
              </a:ext>
            </a:extLst>
          </p:cNvPr>
          <p:cNvSpPr/>
          <p:nvPr/>
        </p:nvSpPr>
        <p:spPr>
          <a:xfrm>
            <a:off x="1278766" y="4117313"/>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الفاعلين</a:t>
            </a:r>
          </a:p>
        </p:txBody>
      </p:sp>
      <p:cxnSp>
        <p:nvCxnSpPr>
          <p:cNvPr id="10" name="Connector: Elbow 9">
            <a:extLst>
              <a:ext uri="{FF2B5EF4-FFF2-40B4-BE49-F238E27FC236}">
                <a16:creationId xmlns:a16="http://schemas.microsoft.com/office/drawing/2014/main" id="{FECDA5E6-C842-ECEB-FA4A-D288167A660B}"/>
              </a:ext>
            </a:extLst>
          </p:cNvPr>
          <p:cNvCxnSpPr>
            <a:stCxn id="67" idx="2"/>
            <a:endCxn id="3" idx="0"/>
          </p:cNvCxnSpPr>
          <p:nvPr/>
        </p:nvCxnSpPr>
        <p:spPr>
          <a:xfrm rot="5400000">
            <a:off x="4433181" y="2164870"/>
            <a:ext cx="277433"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449A3173-2534-68B9-FA8C-099F13C21431}"/>
              </a:ext>
            </a:extLst>
          </p:cNvPr>
          <p:cNvCxnSpPr>
            <a:cxnSpLocks/>
            <a:stCxn id="3" idx="2"/>
            <a:endCxn id="4" idx="0"/>
          </p:cNvCxnSpPr>
          <p:nvPr/>
        </p:nvCxnSpPr>
        <p:spPr>
          <a:xfrm rot="5400000">
            <a:off x="4438131" y="3067413"/>
            <a:ext cx="26753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28AFF43-9361-6D3D-CA25-576A2EE0B0E6}"/>
              </a:ext>
            </a:extLst>
          </p:cNvPr>
          <p:cNvCxnSpPr>
            <a:stCxn id="4" idx="2"/>
            <a:endCxn id="5" idx="0"/>
          </p:cNvCxnSpPr>
          <p:nvPr/>
        </p:nvCxnSpPr>
        <p:spPr>
          <a:xfrm rot="16200000" flipH="1">
            <a:off x="4428859" y="3974275"/>
            <a:ext cx="286075" cy="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A15F672-F233-6610-2EC3-A04EBF1B21DF}"/>
              </a:ext>
            </a:extLst>
          </p:cNvPr>
          <p:cNvCxnSpPr>
            <a:stCxn id="4" idx="1"/>
            <a:endCxn id="8" idx="0"/>
          </p:cNvCxnSpPr>
          <p:nvPr/>
        </p:nvCxnSpPr>
        <p:spPr>
          <a:xfrm rot="10800000" flipV="1">
            <a:off x="2046412" y="3516209"/>
            <a:ext cx="1757839" cy="6011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9291E9A-6590-9872-2F61-B77CA6D6FC0C}"/>
              </a:ext>
            </a:extLst>
          </p:cNvPr>
          <p:cNvCxnSpPr>
            <a:stCxn id="4" idx="3"/>
            <a:endCxn id="7" idx="0"/>
          </p:cNvCxnSpPr>
          <p:nvPr/>
        </p:nvCxnSpPr>
        <p:spPr>
          <a:xfrm>
            <a:off x="5339539" y="3516210"/>
            <a:ext cx="1711581" cy="6011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45155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قبل تطبيق استخراج السيناريوهات</a:t>
            </a:r>
            <a:endParaRPr lang="ar-SY" sz="2000" dirty="0">
              <a:latin typeface="Dubai" panose="020B0503030403030204" pitchFamily="34" charset="-78"/>
              <a:cs typeface="Dubai" panose="020B0503030403030204" pitchFamily="34" charset="-78"/>
            </a:endParaRPr>
          </a:p>
        </p:txBody>
      </p:sp>
      <p:sp>
        <p:nvSpPr>
          <p:cNvPr id="7" name="TextBox 6">
            <a:extLst>
              <a:ext uri="{FF2B5EF4-FFF2-40B4-BE49-F238E27FC236}">
                <a16:creationId xmlns:a16="http://schemas.microsoft.com/office/drawing/2014/main" id="{14E2DACA-8176-3F93-652C-0A9FD4CC7362}"/>
              </a:ext>
            </a:extLst>
          </p:cNvPr>
          <p:cNvSpPr txBox="1"/>
          <p:nvPr/>
        </p:nvSpPr>
        <p:spPr>
          <a:xfrm>
            <a:off x="755095" y="1968413"/>
            <a:ext cx="7633607" cy="1200329"/>
          </a:xfrm>
          <a:prstGeom prst="rect">
            <a:avLst/>
          </a:prstGeom>
          <a:noFill/>
        </p:spPr>
        <p:txBody>
          <a:bodyPr wrap="square">
            <a:spAutoFit/>
          </a:bodyPr>
          <a:lstStyle/>
          <a:p>
            <a:pPr marR="0" algn="l" rtl="0">
              <a:spcBef>
                <a:spcPts val="0"/>
              </a:spcBef>
              <a:spcAft>
                <a:spcPts val="0"/>
              </a:spcAft>
            </a:pPr>
            <a:r>
              <a:rPr lang="en-US"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The process begins with the user </a:t>
            </a:r>
            <a:r>
              <a:rPr lang="en-US" sz="1800" b="0" i="0" dirty="0">
                <a:solidFill>
                  <a:srgbClr val="000000"/>
                </a:solidFill>
                <a:effectLst/>
                <a:highlight>
                  <a:srgbClr val="00FF00"/>
                </a:highlight>
                <a:latin typeface="Arial" panose="020B0604020202020204" pitchFamily="34" charset="0"/>
                <a:ea typeface="Arial" panose="020B0604020202020204" pitchFamily="34" charset="0"/>
                <a:cs typeface="Arial" panose="020B0604020202020204" pitchFamily="34" charset="0"/>
              </a:rPr>
              <a:t>logging in</a:t>
            </a:r>
            <a:r>
              <a:rPr lang="en-US"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after which they can </a:t>
            </a:r>
            <a:r>
              <a:rPr lang="en-US" sz="1800" b="0" i="0" dirty="0">
                <a:solidFill>
                  <a:srgbClr val="000000"/>
                </a:solidFill>
                <a:effectLst/>
                <a:highlight>
                  <a:srgbClr val="00FF00"/>
                </a:highlight>
                <a:latin typeface="Arial" panose="020B0604020202020204" pitchFamily="34" charset="0"/>
                <a:ea typeface="Arial" panose="020B0604020202020204" pitchFamily="34" charset="0"/>
                <a:cs typeface="Arial" panose="020B0604020202020204" pitchFamily="34" charset="0"/>
              </a:rPr>
              <a:t>choose the items </a:t>
            </a:r>
            <a:r>
              <a:rPr lang="en-US"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they wish to purchase. If they decide to </a:t>
            </a:r>
            <a:r>
              <a:rPr lang="en-US" sz="1800" b="0" i="0" dirty="0">
                <a:solidFill>
                  <a:srgbClr val="000000"/>
                </a:solidFill>
                <a:effectLst/>
                <a:highlight>
                  <a:srgbClr val="00FF00"/>
                </a:highlight>
                <a:latin typeface="Arial" panose="020B0604020202020204" pitchFamily="34" charset="0"/>
                <a:ea typeface="Arial" panose="020B0604020202020204" pitchFamily="34" charset="0"/>
                <a:cs typeface="Arial" panose="020B0604020202020204" pitchFamily="34" charset="0"/>
              </a:rPr>
              <a:t>cancel</a:t>
            </a:r>
            <a:r>
              <a:rPr lang="en-US"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their order, they can do so at this stage. Otherwise, they will proceed to </a:t>
            </a:r>
            <a:r>
              <a:rPr lang="en-US" sz="1800" b="0" i="0" dirty="0">
                <a:solidFill>
                  <a:srgbClr val="000000"/>
                </a:solidFill>
                <a:effectLst/>
                <a:highlight>
                  <a:srgbClr val="00FF00"/>
                </a:highlight>
                <a:latin typeface="Arial" panose="020B0604020202020204" pitchFamily="34" charset="0"/>
                <a:ea typeface="Arial" panose="020B0604020202020204" pitchFamily="34" charset="0"/>
                <a:cs typeface="Arial" panose="020B0604020202020204" pitchFamily="34" charset="0"/>
              </a:rPr>
              <a:t>select their preferred payment method </a:t>
            </a:r>
            <a:r>
              <a:rPr lang="en-US"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before </a:t>
            </a:r>
            <a:r>
              <a:rPr lang="en-US" sz="1800" b="0" i="0" dirty="0">
                <a:solidFill>
                  <a:srgbClr val="000000"/>
                </a:solidFill>
                <a:effectLst/>
                <a:highlight>
                  <a:srgbClr val="00FF00"/>
                </a:highlight>
                <a:latin typeface="Arial" panose="020B0604020202020204" pitchFamily="34" charset="0"/>
                <a:ea typeface="Arial" panose="020B0604020202020204" pitchFamily="34" charset="0"/>
                <a:cs typeface="Arial" panose="020B0604020202020204" pitchFamily="34" charset="0"/>
              </a:rPr>
              <a:t>finalizing</a:t>
            </a:r>
            <a:r>
              <a:rPr lang="en-US"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the order.</a:t>
            </a:r>
            <a:endParaRPr lang="en-US" sz="2800" dirty="0">
              <a:effectLst/>
            </a:endParaRPr>
          </a:p>
        </p:txBody>
      </p:sp>
    </p:spTree>
    <p:extLst>
      <p:ext uri="{BB962C8B-B14F-4D97-AF65-F5344CB8AC3E}">
        <p14:creationId xmlns:p14="http://schemas.microsoft.com/office/powerpoint/2010/main" val="2273861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استخراج السيناريوهات</a:t>
            </a:r>
            <a:endParaRPr lang="ar-SY" sz="2000" dirty="0">
              <a:latin typeface="Dubai" panose="020B0503030403030204" pitchFamily="34" charset="-78"/>
              <a:cs typeface="Dubai" panose="020B0503030403030204" pitchFamily="34" charset="-78"/>
            </a:endParaRPr>
          </a:p>
        </p:txBody>
      </p:sp>
      <p:sp>
        <p:nvSpPr>
          <p:cNvPr id="7" name="TextBox 6">
            <a:extLst>
              <a:ext uri="{FF2B5EF4-FFF2-40B4-BE49-F238E27FC236}">
                <a16:creationId xmlns:a16="http://schemas.microsoft.com/office/drawing/2014/main" id="{14E2DACA-8176-3F93-652C-0A9FD4CC7362}"/>
              </a:ext>
            </a:extLst>
          </p:cNvPr>
          <p:cNvSpPr txBox="1"/>
          <p:nvPr/>
        </p:nvSpPr>
        <p:spPr>
          <a:xfrm>
            <a:off x="755095" y="1968413"/>
            <a:ext cx="7633607" cy="1015663"/>
          </a:xfrm>
          <a:prstGeom prst="rect">
            <a:avLst/>
          </a:prstGeom>
          <a:noFill/>
        </p:spPr>
        <p:txBody>
          <a:bodyPr wrap="square">
            <a:spAutoFit/>
          </a:bodyPr>
          <a:lstStyle/>
          <a:p>
            <a:pPr marL="342900" indent="-342900">
              <a:buFont typeface="Arial" panose="020B0604020202020204" pitchFamily="34" charset="0"/>
              <a:buChar char="•"/>
            </a:pPr>
            <a:r>
              <a:rPr lang="en-US" sz="2000" dirty="0"/>
              <a:t>Login, select items, cancel</a:t>
            </a:r>
          </a:p>
          <a:p>
            <a:pPr marL="342900" indent="-342900">
              <a:buFont typeface="Arial" panose="020B0604020202020204" pitchFamily="34" charset="0"/>
              <a:buChar char="•"/>
            </a:pPr>
            <a:r>
              <a:rPr lang="en-US" sz="2000" dirty="0"/>
              <a:t>Login, select items, set payment method, end order</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3996682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7" name="Google Shape;197;p32">
            <a:extLst>
              <a:ext uri="{FF2B5EF4-FFF2-40B4-BE49-F238E27FC236}">
                <a16:creationId xmlns:a16="http://schemas.microsoft.com/office/drawing/2014/main" id="{53942CCC-7A0B-F229-DCAB-7E13C2F56F52}"/>
              </a:ext>
            </a:extLst>
          </p:cNvPr>
          <p:cNvSpPr txBox="1">
            <a:spLocks noGrp="1"/>
          </p:cNvSpPr>
          <p:nvPr>
            <p:ph type="title"/>
          </p:nvPr>
        </p:nvSpPr>
        <p:spPr>
          <a:xfrm>
            <a:off x="717900" y="383175"/>
            <a:ext cx="7708200" cy="572700"/>
          </a:xfrm>
          <a:prstGeom prst="rect">
            <a:avLst/>
          </a:prstGeom>
        </p:spPr>
        <p:txBody>
          <a:bodyPr spcFirstLastPara="1" wrap="square" lIns="91425" tIns="91425" rIns="91425" bIns="91425" anchor="t" anchorCtr="0">
            <a:noAutofit/>
          </a:bodyPr>
          <a:lstStyle/>
          <a:p>
            <a:pPr marL="0" lvl="0" indent="0" algn="ctr" rtl="1">
              <a:spcBef>
                <a:spcPts val="0"/>
              </a:spcBef>
              <a:spcAft>
                <a:spcPts val="0"/>
              </a:spcAft>
              <a:buNone/>
            </a:pPr>
            <a:r>
              <a:rPr lang="ar-SY" sz="3500" dirty="0">
                <a:solidFill>
                  <a:schemeClr val="accent1"/>
                </a:solidFill>
                <a:latin typeface="Dubai" panose="020B0503030403030204" pitchFamily="34" charset="-78"/>
                <a:cs typeface="Dubai" panose="020B0503030403030204" pitchFamily="34" charset="-78"/>
              </a:rPr>
              <a:t>المتطلبات الوظيفية</a:t>
            </a:r>
            <a:endParaRPr sz="3500" dirty="0">
              <a:solidFill>
                <a:schemeClr val="accent1"/>
              </a:solidFill>
              <a:latin typeface="Dubai" panose="020B0503030403030204" pitchFamily="34" charset="-78"/>
              <a:cs typeface="Dubai" panose="020B0503030403030204" pitchFamily="34" charset="-78"/>
            </a:endParaRPr>
          </a:p>
        </p:txBody>
      </p:sp>
      <p:sp>
        <p:nvSpPr>
          <p:cNvPr id="3" name="TextBox 2">
            <a:extLst>
              <a:ext uri="{FF2B5EF4-FFF2-40B4-BE49-F238E27FC236}">
                <a16:creationId xmlns:a16="http://schemas.microsoft.com/office/drawing/2014/main" id="{69399E53-B24E-7BA7-9F3B-27C744D4437F}"/>
              </a:ext>
            </a:extLst>
          </p:cNvPr>
          <p:cNvSpPr txBox="1"/>
          <p:nvPr/>
        </p:nvSpPr>
        <p:spPr>
          <a:xfrm>
            <a:off x="8557260" y="4826028"/>
            <a:ext cx="586740" cy="307777"/>
          </a:xfrm>
          <a:prstGeom prst="rect">
            <a:avLst/>
          </a:prstGeom>
          <a:noFill/>
        </p:spPr>
        <p:txBody>
          <a:bodyPr wrap="square" rtlCol="0">
            <a:spAutoFit/>
          </a:bodyPr>
          <a:lstStyle/>
          <a:p>
            <a:r>
              <a:rPr lang="en-US" b="1" dirty="0"/>
              <a:t>3/41</a:t>
            </a:r>
          </a:p>
        </p:txBody>
      </p:sp>
      <p:sp>
        <p:nvSpPr>
          <p:cNvPr id="8" name="TextBox 7">
            <a:extLst>
              <a:ext uri="{FF2B5EF4-FFF2-40B4-BE49-F238E27FC236}">
                <a16:creationId xmlns:a16="http://schemas.microsoft.com/office/drawing/2014/main" id="{99D06BBF-90DA-AFB0-E449-2C76200AEC12}"/>
              </a:ext>
            </a:extLst>
          </p:cNvPr>
          <p:cNvSpPr txBox="1"/>
          <p:nvPr/>
        </p:nvSpPr>
        <p:spPr>
          <a:xfrm>
            <a:off x="120938" y="1663809"/>
            <a:ext cx="3300442" cy="1631216"/>
          </a:xfrm>
          <a:prstGeom prst="rect">
            <a:avLst/>
          </a:prstGeom>
          <a:noFill/>
        </p:spPr>
        <p:txBody>
          <a:bodyPr wrap="square">
            <a:spAutoFit/>
          </a:bodyPr>
          <a:lstStyle/>
          <a:p>
            <a:r>
              <a:rPr lang="en-US" sz="1600" b="1" dirty="0"/>
              <a:t>Process Description:</a:t>
            </a:r>
            <a:endParaRPr lang="ar-SY" sz="1600" b="1" dirty="0"/>
          </a:p>
          <a:p>
            <a:r>
              <a:rPr lang="en-US" sz="1200" dirty="0"/>
              <a:t>The process begins with the user logging in, after which they can choose the items they wish to purchase. If they decide to cancel their order, they can do so at this stage. Otherwise, they will proceed to select their preferred payment method before finalizing the order.</a:t>
            </a:r>
          </a:p>
        </p:txBody>
      </p:sp>
      <p:pic>
        <p:nvPicPr>
          <p:cNvPr id="10" name="Picture 2">
            <a:extLst>
              <a:ext uri="{FF2B5EF4-FFF2-40B4-BE49-F238E27FC236}">
                <a16:creationId xmlns:a16="http://schemas.microsoft.com/office/drawing/2014/main" id="{2A909169-6325-7412-566A-311496230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8281" y="1700709"/>
            <a:ext cx="3985719" cy="1717037"/>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531896E2-A690-45B3-6EF6-5862D7F1DF4F}"/>
              </a:ext>
            </a:extLst>
          </p:cNvPr>
          <p:cNvSpPr/>
          <p:nvPr/>
        </p:nvSpPr>
        <p:spPr>
          <a:xfrm>
            <a:off x="3215640" y="2400300"/>
            <a:ext cx="1836420" cy="259080"/>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7A7ECAD-4834-542F-38A8-3DC2FE032BCC}"/>
              </a:ext>
            </a:extLst>
          </p:cNvPr>
          <p:cNvSpPr txBox="1"/>
          <p:nvPr/>
        </p:nvSpPr>
        <p:spPr>
          <a:xfrm>
            <a:off x="3320505" y="1815525"/>
            <a:ext cx="1624875" cy="584775"/>
          </a:xfrm>
          <a:prstGeom prst="rect">
            <a:avLst/>
          </a:prstGeom>
          <a:noFill/>
        </p:spPr>
        <p:txBody>
          <a:bodyPr wrap="square" rtlCol="0">
            <a:spAutoFit/>
          </a:bodyPr>
          <a:lstStyle/>
          <a:p>
            <a:pPr algn="ctr" rtl="1"/>
            <a:r>
              <a:rPr lang="ar-SY" sz="1600" dirty="0">
                <a:latin typeface="Dubai" panose="020B0503030403030204" pitchFamily="34" charset="-78"/>
                <a:cs typeface="Dubai" panose="020B0503030403030204" pitchFamily="34" charset="-78"/>
              </a:rPr>
              <a:t>تحويل بشكل مؤتمت</a:t>
            </a:r>
            <a:endParaRPr lang="en-US" sz="1600"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1140130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بناء البيان</a:t>
            </a:r>
            <a:endParaRPr lang="ar-SY" sz="2000"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6BDC45AE-131F-994F-26E6-AE65CD926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02" y="1396093"/>
            <a:ext cx="7421994" cy="271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45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معالجة البيان</a:t>
            </a:r>
            <a:endParaRPr lang="ar-SY" sz="2000" dirty="0">
              <a:latin typeface="Dubai" panose="020B0503030403030204" pitchFamily="34" charset="-78"/>
              <a:cs typeface="Dubai" panose="020B0503030403030204" pitchFamily="34" charset="-78"/>
            </a:endParaRPr>
          </a:p>
        </p:txBody>
      </p:sp>
      <p:pic>
        <p:nvPicPr>
          <p:cNvPr id="5" name="Picture 4">
            <a:extLst>
              <a:ext uri="{FF2B5EF4-FFF2-40B4-BE49-F238E27FC236}">
                <a16:creationId xmlns:a16="http://schemas.microsoft.com/office/drawing/2014/main" id="{87AC1F49-8979-A5D9-A59B-FEDB4F4C2546}"/>
              </a:ext>
            </a:extLst>
          </p:cNvPr>
          <p:cNvPicPr>
            <a:picLocks noChangeAspect="1"/>
          </p:cNvPicPr>
          <p:nvPr/>
        </p:nvPicPr>
        <p:blipFill>
          <a:blip r:embed="rId3"/>
          <a:stretch>
            <a:fillRect/>
          </a:stretch>
        </p:blipFill>
        <p:spPr>
          <a:xfrm>
            <a:off x="0" y="1396093"/>
            <a:ext cx="9144000" cy="2621488"/>
          </a:xfrm>
          <a:prstGeom prst="rect">
            <a:avLst/>
          </a:prstGeom>
        </p:spPr>
      </p:pic>
    </p:spTree>
    <p:extLst>
      <p:ext uri="{BB962C8B-B14F-4D97-AF65-F5344CB8AC3E}">
        <p14:creationId xmlns:p14="http://schemas.microsoft.com/office/powerpoint/2010/main" val="21833670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استخراج الفاعلين</a:t>
            </a:r>
            <a:endParaRPr lang="ar-SY" sz="2000"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78A4D998-1DA4-8624-49EA-4738F802B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21" y="1637567"/>
            <a:ext cx="8966756" cy="2878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1995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تحديد أنماط البوابات</a:t>
            </a:r>
            <a:endParaRPr lang="ar-SY" sz="2000" dirty="0">
              <a:latin typeface="Dubai" panose="020B0503030403030204" pitchFamily="34" charset="-78"/>
              <a:cs typeface="Dubai" panose="020B0503030403030204" pitchFamily="34" charset="-78"/>
            </a:endParaRPr>
          </a:p>
        </p:txBody>
      </p:sp>
      <p:pic>
        <p:nvPicPr>
          <p:cNvPr id="4" name="Picture 2">
            <a:extLst>
              <a:ext uri="{FF2B5EF4-FFF2-40B4-BE49-F238E27FC236}">
                <a16:creationId xmlns:a16="http://schemas.microsoft.com/office/drawing/2014/main" id="{A6FE1829-2FEA-7C64-045A-F76D8C97D8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02230"/>
            <a:ext cx="9198398" cy="2952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0678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استخراج أنماط الأنشطة</a:t>
            </a:r>
            <a:endParaRPr lang="ar-SY" sz="2000" dirty="0">
              <a:latin typeface="Dubai" panose="020B0503030403030204" pitchFamily="34" charset="-78"/>
              <a:cs typeface="Dubai" panose="020B0503030403030204" pitchFamily="34" charset="-78"/>
            </a:endParaRPr>
          </a:p>
        </p:txBody>
      </p:sp>
      <p:pic>
        <p:nvPicPr>
          <p:cNvPr id="4" name="Picture 2">
            <a:extLst>
              <a:ext uri="{FF2B5EF4-FFF2-40B4-BE49-F238E27FC236}">
                <a16:creationId xmlns:a16="http://schemas.microsoft.com/office/drawing/2014/main" id="{4D57CB8C-C34C-0FF4-AF75-45AE1A8E71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94064"/>
            <a:ext cx="9109802" cy="2924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7182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7" name="Rectangle 66">
            <a:extLst>
              <a:ext uri="{FF2B5EF4-FFF2-40B4-BE49-F238E27FC236}">
                <a16:creationId xmlns:a16="http://schemas.microsoft.com/office/drawing/2014/main" id="{97ACCC25-C01F-1FC8-7D9D-2AA09B05F264}"/>
              </a:ext>
            </a:extLst>
          </p:cNvPr>
          <p:cNvSpPr/>
          <p:nvPr/>
        </p:nvSpPr>
        <p:spPr>
          <a:xfrm>
            <a:off x="3804252" y="1396093"/>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استخراج السيناريوهات</a:t>
            </a:r>
          </a:p>
        </p:txBody>
      </p:sp>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مناقشة الحل</a:t>
            </a:r>
            <a:endParaRPr lang="ar-SY" sz="2000" dirty="0">
              <a:latin typeface="Dubai" panose="020B0503030403030204" pitchFamily="34" charset="-78"/>
              <a:cs typeface="Dubai" panose="020B0503030403030204" pitchFamily="34" charset="-78"/>
            </a:endParaRPr>
          </a:p>
        </p:txBody>
      </p:sp>
      <p:sp>
        <p:nvSpPr>
          <p:cNvPr id="3" name="Rectangle 2">
            <a:extLst>
              <a:ext uri="{FF2B5EF4-FFF2-40B4-BE49-F238E27FC236}">
                <a16:creationId xmlns:a16="http://schemas.microsoft.com/office/drawing/2014/main" id="{4A1D8424-2B52-C80D-F8A5-166167610665}"/>
              </a:ext>
            </a:extLst>
          </p:cNvPr>
          <p:cNvSpPr/>
          <p:nvPr/>
        </p:nvSpPr>
        <p:spPr>
          <a:xfrm>
            <a:off x="3804251" y="2303587"/>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rtl="1"/>
            <a:r>
              <a:rPr lang="ar-SY" sz="1400" b="1" dirty="0">
                <a:solidFill>
                  <a:schemeClr val="tx1"/>
                </a:solidFill>
                <a:latin typeface="+mj-lt"/>
                <a:cs typeface="Dubai" panose="020B0503030403030204" pitchFamily="34" charset="-78"/>
              </a:rPr>
              <a:t>بناء بيان </a:t>
            </a:r>
            <a:r>
              <a:rPr lang="en-US" sz="1400" b="1" dirty="0">
                <a:solidFill>
                  <a:schemeClr val="tx1"/>
                </a:solidFill>
                <a:latin typeface="+mj-lt"/>
                <a:cs typeface="Dubai" panose="020B0503030403030204" pitchFamily="34" charset="-78"/>
              </a:rPr>
              <a:t>(Graph)</a:t>
            </a:r>
            <a:r>
              <a:rPr lang="ar-SY" sz="1400" b="1" dirty="0">
                <a:solidFill>
                  <a:schemeClr val="tx1"/>
                </a:solidFill>
                <a:latin typeface="+mj-lt"/>
                <a:cs typeface="Dubai" panose="020B0503030403030204" pitchFamily="34" charset="-78"/>
              </a:rPr>
              <a:t> الأنشطة</a:t>
            </a:r>
          </a:p>
        </p:txBody>
      </p:sp>
      <p:sp>
        <p:nvSpPr>
          <p:cNvPr id="4" name="Rectangle 3">
            <a:extLst>
              <a:ext uri="{FF2B5EF4-FFF2-40B4-BE49-F238E27FC236}">
                <a16:creationId xmlns:a16="http://schemas.microsoft.com/office/drawing/2014/main" id="{6073CE5E-5BFB-4C61-FA1B-4198ADD7B16C}"/>
              </a:ext>
            </a:extLst>
          </p:cNvPr>
          <p:cNvSpPr/>
          <p:nvPr/>
        </p:nvSpPr>
        <p:spPr>
          <a:xfrm>
            <a:off x="3804250" y="3201179"/>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معالجة البيان</a:t>
            </a:r>
          </a:p>
        </p:txBody>
      </p:sp>
      <p:sp>
        <p:nvSpPr>
          <p:cNvPr id="5" name="Rectangle 4">
            <a:extLst>
              <a:ext uri="{FF2B5EF4-FFF2-40B4-BE49-F238E27FC236}">
                <a16:creationId xmlns:a16="http://schemas.microsoft.com/office/drawing/2014/main" id="{B5943C9C-E3BC-D30B-3992-D5900F3EB955}"/>
              </a:ext>
            </a:extLst>
          </p:cNvPr>
          <p:cNvSpPr/>
          <p:nvPr/>
        </p:nvSpPr>
        <p:spPr>
          <a:xfrm>
            <a:off x="3804253" y="4117315"/>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الأنشطة</a:t>
            </a:r>
          </a:p>
        </p:txBody>
      </p:sp>
      <p:sp>
        <p:nvSpPr>
          <p:cNvPr id="7" name="Rectangle 6">
            <a:extLst>
              <a:ext uri="{FF2B5EF4-FFF2-40B4-BE49-F238E27FC236}">
                <a16:creationId xmlns:a16="http://schemas.microsoft.com/office/drawing/2014/main" id="{7B082401-54AE-50A4-3F21-49E4123F7B40}"/>
              </a:ext>
            </a:extLst>
          </p:cNvPr>
          <p:cNvSpPr/>
          <p:nvPr/>
        </p:nvSpPr>
        <p:spPr>
          <a:xfrm>
            <a:off x="6283475" y="4117314"/>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البوابات</a:t>
            </a:r>
          </a:p>
        </p:txBody>
      </p:sp>
      <p:sp>
        <p:nvSpPr>
          <p:cNvPr id="8" name="Rectangle 7">
            <a:extLst>
              <a:ext uri="{FF2B5EF4-FFF2-40B4-BE49-F238E27FC236}">
                <a16:creationId xmlns:a16="http://schemas.microsoft.com/office/drawing/2014/main" id="{24F72208-7011-0BA8-3D68-C7E22EC2EFBD}"/>
              </a:ext>
            </a:extLst>
          </p:cNvPr>
          <p:cNvSpPr/>
          <p:nvPr/>
        </p:nvSpPr>
        <p:spPr>
          <a:xfrm>
            <a:off x="1278766" y="4117313"/>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الفاعلين</a:t>
            </a:r>
          </a:p>
        </p:txBody>
      </p:sp>
      <p:cxnSp>
        <p:nvCxnSpPr>
          <p:cNvPr id="10" name="Connector: Elbow 9">
            <a:extLst>
              <a:ext uri="{FF2B5EF4-FFF2-40B4-BE49-F238E27FC236}">
                <a16:creationId xmlns:a16="http://schemas.microsoft.com/office/drawing/2014/main" id="{FECDA5E6-C842-ECEB-FA4A-D288167A660B}"/>
              </a:ext>
            </a:extLst>
          </p:cNvPr>
          <p:cNvCxnSpPr>
            <a:stCxn id="67" idx="2"/>
            <a:endCxn id="3" idx="0"/>
          </p:cNvCxnSpPr>
          <p:nvPr/>
        </p:nvCxnSpPr>
        <p:spPr>
          <a:xfrm rot="5400000">
            <a:off x="4433181" y="2164870"/>
            <a:ext cx="277433"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449A3173-2534-68B9-FA8C-099F13C21431}"/>
              </a:ext>
            </a:extLst>
          </p:cNvPr>
          <p:cNvCxnSpPr>
            <a:cxnSpLocks/>
            <a:stCxn id="3" idx="2"/>
            <a:endCxn id="4" idx="0"/>
          </p:cNvCxnSpPr>
          <p:nvPr/>
        </p:nvCxnSpPr>
        <p:spPr>
          <a:xfrm rot="5400000">
            <a:off x="4438131" y="3067413"/>
            <a:ext cx="26753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28AFF43-9361-6D3D-CA25-576A2EE0B0E6}"/>
              </a:ext>
            </a:extLst>
          </p:cNvPr>
          <p:cNvCxnSpPr>
            <a:stCxn id="4" idx="2"/>
            <a:endCxn id="5" idx="0"/>
          </p:cNvCxnSpPr>
          <p:nvPr/>
        </p:nvCxnSpPr>
        <p:spPr>
          <a:xfrm rot="16200000" flipH="1">
            <a:off x="4428859" y="3974275"/>
            <a:ext cx="286075" cy="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A15F672-F233-6610-2EC3-A04EBF1B21DF}"/>
              </a:ext>
            </a:extLst>
          </p:cNvPr>
          <p:cNvCxnSpPr>
            <a:stCxn id="4" idx="1"/>
            <a:endCxn id="8" idx="0"/>
          </p:cNvCxnSpPr>
          <p:nvPr/>
        </p:nvCxnSpPr>
        <p:spPr>
          <a:xfrm rot="10800000" flipV="1">
            <a:off x="2046412" y="3516209"/>
            <a:ext cx="1757839" cy="6011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9291E9A-6590-9872-2F61-B77CA6D6FC0C}"/>
              </a:ext>
            </a:extLst>
          </p:cNvPr>
          <p:cNvCxnSpPr>
            <a:stCxn id="4" idx="3"/>
            <a:endCxn id="7" idx="0"/>
          </p:cNvCxnSpPr>
          <p:nvPr/>
        </p:nvCxnSpPr>
        <p:spPr>
          <a:xfrm>
            <a:off x="5339539" y="3516210"/>
            <a:ext cx="1711581" cy="6011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2EFD678-C9B0-03F0-86BF-40935413ECA9}"/>
              </a:ext>
            </a:extLst>
          </p:cNvPr>
          <p:cNvSpPr txBox="1"/>
          <p:nvPr/>
        </p:nvSpPr>
        <p:spPr>
          <a:xfrm>
            <a:off x="5728707" y="1404161"/>
            <a:ext cx="2090057" cy="646331"/>
          </a:xfrm>
          <a:prstGeom prst="rect">
            <a:avLst/>
          </a:prstGeom>
          <a:noFill/>
        </p:spPr>
        <p:txBody>
          <a:bodyPr wrap="square" rtlCol="0">
            <a:spAutoFit/>
          </a:bodyPr>
          <a:lstStyle/>
          <a:p>
            <a:pPr algn="r" rtl="1"/>
            <a:r>
              <a:rPr lang="ar-SY" sz="1800" dirty="0"/>
              <a:t>عملية بسيطة تعتمد على قوة النموذج اللغوي</a:t>
            </a:r>
            <a:endParaRPr lang="en-US" sz="1800" dirty="0"/>
          </a:p>
        </p:txBody>
      </p:sp>
    </p:spTree>
    <p:extLst>
      <p:ext uri="{BB962C8B-B14F-4D97-AF65-F5344CB8AC3E}">
        <p14:creationId xmlns:p14="http://schemas.microsoft.com/office/powerpoint/2010/main" val="7437584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خدمة توليد المخططات</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5124" name="Picture 4">
            <a:extLst>
              <a:ext uri="{FF2B5EF4-FFF2-40B4-BE49-F238E27FC236}">
                <a16:creationId xmlns:a16="http://schemas.microsoft.com/office/drawing/2014/main" id="{FD1C68EE-3D81-7A45-50A4-DACD1AE715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0" y="955875"/>
            <a:ext cx="2166257" cy="36420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3B1EBA3-7593-EE61-8178-9C471D26D3B0}"/>
              </a:ext>
            </a:extLst>
          </p:cNvPr>
          <p:cNvPicPr>
            <a:picLocks noChangeAspect="1"/>
          </p:cNvPicPr>
          <p:nvPr/>
        </p:nvPicPr>
        <p:blipFill rotWithShape="1">
          <a:blip r:embed="rId4"/>
          <a:srcRect l="5943" t="27841" r="61981" b="43816"/>
          <a:stretch/>
        </p:blipFill>
        <p:spPr>
          <a:xfrm>
            <a:off x="3566213" y="1509621"/>
            <a:ext cx="4720537" cy="2346386"/>
          </a:xfrm>
          <a:prstGeom prst="rect">
            <a:avLst/>
          </a:prstGeom>
        </p:spPr>
      </p:pic>
      <p:sp>
        <p:nvSpPr>
          <p:cNvPr id="7" name="TextBox 6">
            <a:extLst>
              <a:ext uri="{FF2B5EF4-FFF2-40B4-BE49-F238E27FC236}">
                <a16:creationId xmlns:a16="http://schemas.microsoft.com/office/drawing/2014/main" id="{DDB7B545-BD98-65E3-A96B-BF5E57D99FB4}"/>
              </a:ext>
            </a:extLst>
          </p:cNvPr>
          <p:cNvSpPr txBox="1"/>
          <p:nvPr/>
        </p:nvSpPr>
        <p:spPr>
          <a:xfrm>
            <a:off x="162823" y="1449236"/>
            <a:ext cx="1388853" cy="307777"/>
          </a:xfrm>
          <a:prstGeom prst="rect">
            <a:avLst/>
          </a:prstGeom>
          <a:noFill/>
        </p:spPr>
        <p:txBody>
          <a:bodyPr wrap="square">
            <a:spAutoFit/>
          </a:bodyPr>
          <a:lstStyle/>
          <a:p>
            <a:r>
              <a:rPr lang="en-US" b="1" i="0" dirty="0">
                <a:effectLst/>
                <a:highlight>
                  <a:srgbClr val="FFFFFF"/>
                </a:highlight>
                <a:latin typeface="IBM Plex Mono" panose="020F0502020204030204" pitchFamily="49" charset="0"/>
                <a:hlinkClick r:id="rId5"/>
              </a:rPr>
              <a:t>Llama-3-70B</a:t>
            </a:r>
            <a:endParaRPr lang="en-US" dirty="0"/>
          </a:p>
        </p:txBody>
      </p:sp>
    </p:spTree>
    <p:extLst>
      <p:ext uri="{BB962C8B-B14F-4D97-AF65-F5344CB8AC3E}">
        <p14:creationId xmlns:p14="http://schemas.microsoft.com/office/powerpoint/2010/main" val="36719430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خدمة توليد المخططات</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5" name="Picture 4">
            <a:extLst>
              <a:ext uri="{FF2B5EF4-FFF2-40B4-BE49-F238E27FC236}">
                <a16:creationId xmlns:a16="http://schemas.microsoft.com/office/drawing/2014/main" id="{2F15355E-9969-F4A6-D66C-9A63CEF696DF}"/>
              </a:ext>
            </a:extLst>
          </p:cNvPr>
          <p:cNvPicPr>
            <a:picLocks noChangeAspect="1"/>
          </p:cNvPicPr>
          <p:nvPr/>
        </p:nvPicPr>
        <p:blipFill rotWithShape="1">
          <a:blip r:embed="rId3"/>
          <a:srcRect l="6604" t="28176" r="76321" b="40796"/>
          <a:stretch/>
        </p:blipFill>
        <p:spPr>
          <a:xfrm>
            <a:off x="717799" y="1293963"/>
            <a:ext cx="3105509" cy="3174138"/>
          </a:xfrm>
          <a:prstGeom prst="rect">
            <a:avLst/>
          </a:prstGeom>
        </p:spPr>
      </p:pic>
    </p:spTree>
    <p:extLst>
      <p:ext uri="{BB962C8B-B14F-4D97-AF65-F5344CB8AC3E}">
        <p14:creationId xmlns:p14="http://schemas.microsoft.com/office/powerpoint/2010/main" val="13323057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title"/>
          </p:nvPr>
        </p:nvSpPr>
        <p:spPr>
          <a:xfrm>
            <a:off x="3330222" y="2575051"/>
            <a:ext cx="5100628" cy="138303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ar-SY" sz="4000" dirty="0">
                <a:latin typeface="Dubai" panose="020B0503030403030204" pitchFamily="34" charset="-78"/>
                <a:cs typeface="Dubai" panose="020B0503030403030204" pitchFamily="34" charset="-78"/>
              </a:rPr>
              <a:t>اختبار النظام ونشره</a:t>
            </a:r>
            <a:endParaRPr lang="ar-SY" sz="2500" dirty="0">
              <a:latin typeface="Dubai" panose="020B0503030403030204" pitchFamily="34" charset="-78"/>
              <a:cs typeface="Dubai" panose="020B0503030403030204" pitchFamily="34" charset="-78"/>
            </a:endParaRPr>
          </a:p>
        </p:txBody>
      </p:sp>
      <p:sp>
        <p:nvSpPr>
          <p:cNvPr id="224" name="Google Shape;224;p34"/>
          <p:cNvSpPr txBox="1">
            <a:spLocks noGrp="1"/>
          </p:cNvSpPr>
          <p:nvPr>
            <p:ph type="title" idx="2"/>
          </p:nvPr>
        </p:nvSpPr>
        <p:spPr>
          <a:xfrm>
            <a:off x="3968350" y="1262325"/>
            <a:ext cx="4462500" cy="11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latin typeface="Dubai" panose="020B0503030403030204" pitchFamily="34" charset="-78"/>
                <a:cs typeface="Dubai" panose="020B0503030403030204" pitchFamily="34" charset="-78"/>
              </a:rPr>
              <a:t>0</a:t>
            </a:r>
            <a:r>
              <a:rPr lang="ar-SY" dirty="0">
                <a:latin typeface="Dubai" panose="020B0503030403030204" pitchFamily="34" charset="-78"/>
                <a:cs typeface="Dubai" panose="020B0503030403030204" pitchFamily="34" charset="-78"/>
              </a:rPr>
              <a:t>3</a:t>
            </a:r>
            <a:endParaRPr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39831741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351064" y="383175"/>
            <a:ext cx="807493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منهجية التطوير والاختبار والنشر</a:t>
            </a: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5" name="Picture 4">
            <a:extLst>
              <a:ext uri="{FF2B5EF4-FFF2-40B4-BE49-F238E27FC236}">
                <a16:creationId xmlns:a16="http://schemas.microsoft.com/office/drawing/2014/main" id="{58062352-DA2B-4B3D-35CF-8343C31F6D6D}"/>
              </a:ext>
            </a:extLst>
          </p:cNvPr>
          <p:cNvPicPr>
            <a:picLocks noChangeAspect="1"/>
          </p:cNvPicPr>
          <p:nvPr/>
        </p:nvPicPr>
        <p:blipFill>
          <a:blip r:embed="rId3"/>
          <a:stretch>
            <a:fillRect/>
          </a:stretch>
        </p:blipFill>
        <p:spPr>
          <a:xfrm>
            <a:off x="3591464" y="1389931"/>
            <a:ext cx="1961072" cy="1961072"/>
          </a:xfrm>
          <a:prstGeom prst="rect">
            <a:avLst/>
          </a:prstGeom>
        </p:spPr>
      </p:pic>
      <p:sp>
        <p:nvSpPr>
          <p:cNvPr id="8" name="Rectangle 7">
            <a:extLst>
              <a:ext uri="{FF2B5EF4-FFF2-40B4-BE49-F238E27FC236}">
                <a16:creationId xmlns:a16="http://schemas.microsoft.com/office/drawing/2014/main" id="{C21DE58E-21AC-FB43-EB7B-69FBACD7F55A}"/>
              </a:ext>
            </a:extLst>
          </p:cNvPr>
          <p:cNvSpPr/>
          <p:nvPr/>
        </p:nvSpPr>
        <p:spPr>
          <a:xfrm>
            <a:off x="6625089" y="3751104"/>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b="1" dirty="0">
                <a:solidFill>
                  <a:schemeClr val="tx1"/>
                </a:solidFill>
                <a:latin typeface="+mj-lt"/>
                <a:cs typeface="Dubai" panose="020B0503030403030204" pitchFamily="34" charset="-78"/>
              </a:rPr>
              <a:t>Dev</a:t>
            </a:r>
            <a:endParaRPr lang="ar-SY" sz="1400" b="1" dirty="0">
              <a:solidFill>
                <a:schemeClr val="tx1"/>
              </a:solidFill>
              <a:latin typeface="+mj-lt"/>
              <a:cs typeface="Dubai" panose="020B0503030403030204" pitchFamily="34" charset="-78"/>
            </a:endParaRPr>
          </a:p>
        </p:txBody>
      </p:sp>
      <p:sp>
        <p:nvSpPr>
          <p:cNvPr id="9" name="Rectangle 8">
            <a:extLst>
              <a:ext uri="{FF2B5EF4-FFF2-40B4-BE49-F238E27FC236}">
                <a16:creationId xmlns:a16="http://schemas.microsoft.com/office/drawing/2014/main" id="{BD33DF04-8651-785C-B598-757539F9435F}"/>
              </a:ext>
            </a:extLst>
          </p:cNvPr>
          <p:cNvSpPr/>
          <p:nvPr/>
        </p:nvSpPr>
        <p:spPr>
          <a:xfrm>
            <a:off x="3743868" y="3691797"/>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b="1" dirty="0">
                <a:solidFill>
                  <a:schemeClr val="tx1"/>
                </a:solidFill>
                <a:latin typeface="+mj-lt"/>
                <a:cs typeface="Dubai" panose="020B0503030403030204" pitchFamily="34" charset="-78"/>
              </a:rPr>
              <a:t>Test</a:t>
            </a:r>
            <a:endParaRPr lang="ar-SY" sz="1400" b="1" dirty="0">
              <a:solidFill>
                <a:schemeClr val="tx1"/>
              </a:solidFill>
              <a:latin typeface="+mj-lt"/>
              <a:cs typeface="Dubai" panose="020B0503030403030204" pitchFamily="34" charset="-78"/>
            </a:endParaRPr>
          </a:p>
        </p:txBody>
      </p:sp>
      <p:sp>
        <p:nvSpPr>
          <p:cNvPr id="10" name="Rectangle 9">
            <a:extLst>
              <a:ext uri="{FF2B5EF4-FFF2-40B4-BE49-F238E27FC236}">
                <a16:creationId xmlns:a16="http://schemas.microsoft.com/office/drawing/2014/main" id="{68D74A4D-13E7-7C23-E46C-12DBDF42D7EE}"/>
              </a:ext>
            </a:extLst>
          </p:cNvPr>
          <p:cNvSpPr/>
          <p:nvPr/>
        </p:nvSpPr>
        <p:spPr>
          <a:xfrm>
            <a:off x="1190448" y="3691796"/>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b="1" dirty="0">
                <a:solidFill>
                  <a:schemeClr val="tx1"/>
                </a:solidFill>
                <a:latin typeface="+mj-lt"/>
                <a:cs typeface="Dubai" panose="020B0503030403030204" pitchFamily="34" charset="-78"/>
              </a:rPr>
              <a:t>Main</a:t>
            </a:r>
            <a:endParaRPr lang="ar-SY" sz="1400" b="1" dirty="0">
              <a:solidFill>
                <a:schemeClr val="tx1"/>
              </a:solidFill>
              <a:latin typeface="+mj-lt"/>
              <a:cs typeface="Dubai" panose="020B0503030403030204" pitchFamily="34" charset="-78"/>
            </a:endParaRPr>
          </a:p>
        </p:txBody>
      </p:sp>
    </p:spTree>
    <p:extLst>
      <p:ext uri="{BB962C8B-B14F-4D97-AF65-F5344CB8AC3E}">
        <p14:creationId xmlns:p14="http://schemas.microsoft.com/office/powerpoint/2010/main" val="2936788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7" name="Google Shape;197;p32">
            <a:extLst>
              <a:ext uri="{FF2B5EF4-FFF2-40B4-BE49-F238E27FC236}">
                <a16:creationId xmlns:a16="http://schemas.microsoft.com/office/drawing/2014/main" id="{53942CCC-7A0B-F229-DCAB-7E13C2F56F52}"/>
              </a:ext>
            </a:extLst>
          </p:cNvPr>
          <p:cNvSpPr txBox="1">
            <a:spLocks noGrp="1"/>
          </p:cNvSpPr>
          <p:nvPr>
            <p:ph type="title"/>
          </p:nvPr>
        </p:nvSpPr>
        <p:spPr>
          <a:xfrm>
            <a:off x="717900" y="383175"/>
            <a:ext cx="7708200" cy="572700"/>
          </a:xfrm>
          <a:prstGeom prst="rect">
            <a:avLst/>
          </a:prstGeom>
        </p:spPr>
        <p:txBody>
          <a:bodyPr spcFirstLastPara="1" wrap="square" lIns="91425" tIns="91425" rIns="91425" bIns="91425" anchor="t" anchorCtr="0">
            <a:noAutofit/>
          </a:bodyPr>
          <a:lstStyle/>
          <a:p>
            <a:pPr marL="0" lvl="0" indent="0" algn="ctr" rtl="1">
              <a:spcBef>
                <a:spcPts val="0"/>
              </a:spcBef>
              <a:spcAft>
                <a:spcPts val="0"/>
              </a:spcAft>
              <a:buNone/>
            </a:pPr>
            <a:r>
              <a:rPr lang="ar-SY" sz="3500" dirty="0">
                <a:solidFill>
                  <a:schemeClr val="accent1"/>
                </a:solidFill>
                <a:latin typeface="Dubai" panose="020B0503030403030204" pitchFamily="34" charset="-78"/>
                <a:cs typeface="Dubai" panose="020B0503030403030204" pitchFamily="34" charset="-78"/>
              </a:rPr>
              <a:t>المتطلبات الوظيفية</a:t>
            </a:r>
            <a:endParaRPr sz="3500" dirty="0">
              <a:solidFill>
                <a:schemeClr val="accent1"/>
              </a:solidFill>
              <a:latin typeface="Dubai" panose="020B0503030403030204" pitchFamily="34" charset="-78"/>
              <a:cs typeface="Dubai" panose="020B0503030403030204" pitchFamily="34" charset="-78"/>
            </a:endParaRPr>
          </a:p>
        </p:txBody>
      </p:sp>
      <p:sp>
        <p:nvSpPr>
          <p:cNvPr id="3" name="TextBox 2">
            <a:extLst>
              <a:ext uri="{FF2B5EF4-FFF2-40B4-BE49-F238E27FC236}">
                <a16:creationId xmlns:a16="http://schemas.microsoft.com/office/drawing/2014/main" id="{69399E53-B24E-7BA7-9F3B-27C744D4437F}"/>
              </a:ext>
            </a:extLst>
          </p:cNvPr>
          <p:cNvSpPr txBox="1"/>
          <p:nvPr/>
        </p:nvSpPr>
        <p:spPr>
          <a:xfrm>
            <a:off x="8557260" y="4826028"/>
            <a:ext cx="586740" cy="307777"/>
          </a:xfrm>
          <a:prstGeom prst="rect">
            <a:avLst/>
          </a:prstGeom>
          <a:noFill/>
        </p:spPr>
        <p:txBody>
          <a:bodyPr wrap="square" rtlCol="0">
            <a:spAutoFit/>
          </a:bodyPr>
          <a:lstStyle/>
          <a:p>
            <a:r>
              <a:rPr lang="en-US" b="1" dirty="0"/>
              <a:t>3/41</a:t>
            </a:r>
          </a:p>
        </p:txBody>
      </p:sp>
      <p:pic>
        <p:nvPicPr>
          <p:cNvPr id="4" name="Picture 3">
            <a:extLst>
              <a:ext uri="{FF2B5EF4-FFF2-40B4-BE49-F238E27FC236}">
                <a16:creationId xmlns:a16="http://schemas.microsoft.com/office/drawing/2014/main" id="{63CA87C5-034F-4C29-0209-C8EF5393C315}"/>
              </a:ext>
            </a:extLst>
          </p:cNvPr>
          <p:cNvPicPr>
            <a:picLocks noChangeAspect="1"/>
          </p:cNvPicPr>
          <p:nvPr/>
        </p:nvPicPr>
        <p:blipFill rotWithShape="1">
          <a:blip r:embed="rId3"/>
          <a:srcRect t="7450" b="6172"/>
          <a:stretch/>
        </p:blipFill>
        <p:spPr>
          <a:xfrm>
            <a:off x="138793" y="1028153"/>
            <a:ext cx="5075696" cy="2466161"/>
          </a:xfrm>
          <a:prstGeom prst="rect">
            <a:avLst/>
          </a:prstGeom>
        </p:spPr>
      </p:pic>
      <p:pic>
        <p:nvPicPr>
          <p:cNvPr id="6" name="Picture 5">
            <a:extLst>
              <a:ext uri="{FF2B5EF4-FFF2-40B4-BE49-F238E27FC236}">
                <a16:creationId xmlns:a16="http://schemas.microsoft.com/office/drawing/2014/main" id="{8F8B25A8-8A3A-1672-4EBC-A703859FE3EB}"/>
              </a:ext>
            </a:extLst>
          </p:cNvPr>
          <p:cNvPicPr>
            <a:picLocks noChangeAspect="1"/>
          </p:cNvPicPr>
          <p:nvPr/>
        </p:nvPicPr>
        <p:blipFill rotWithShape="1">
          <a:blip r:embed="rId4"/>
          <a:srcRect t="7450" r="625" b="6172"/>
          <a:stretch/>
        </p:blipFill>
        <p:spPr>
          <a:xfrm>
            <a:off x="3636141" y="1918061"/>
            <a:ext cx="5214489" cy="2549532"/>
          </a:xfrm>
          <a:prstGeom prst="rect">
            <a:avLst/>
          </a:prstGeom>
        </p:spPr>
      </p:pic>
    </p:spTree>
    <p:extLst>
      <p:ext uri="{BB962C8B-B14F-4D97-AF65-F5344CB8AC3E}">
        <p14:creationId xmlns:p14="http://schemas.microsoft.com/office/powerpoint/2010/main" val="40185514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351064" y="383175"/>
            <a:ext cx="807493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أتمتة أعمال اختبار ونشر خدمات النظام</a:t>
            </a: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9" name="Picture 8">
            <a:extLst>
              <a:ext uri="{FF2B5EF4-FFF2-40B4-BE49-F238E27FC236}">
                <a16:creationId xmlns:a16="http://schemas.microsoft.com/office/drawing/2014/main" id="{CB3B0DDE-5EC2-59B2-4D36-5EFAD083553A}"/>
              </a:ext>
            </a:extLst>
          </p:cNvPr>
          <p:cNvPicPr>
            <a:picLocks noChangeAspect="1"/>
          </p:cNvPicPr>
          <p:nvPr/>
        </p:nvPicPr>
        <p:blipFill rotWithShape="1">
          <a:blip r:embed="rId3"/>
          <a:srcRect t="16667" r="1072" b="11587"/>
          <a:stretch/>
        </p:blipFill>
        <p:spPr>
          <a:xfrm>
            <a:off x="751114" y="1343539"/>
            <a:ext cx="7641771" cy="3117401"/>
          </a:xfrm>
          <a:prstGeom prst="rect">
            <a:avLst/>
          </a:prstGeom>
        </p:spPr>
      </p:pic>
    </p:spTree>
    <p:extLst>
      <p:ext uri="{BB962C8B-B14F-4D97-AF65-F5344CB8AC3E}">
        <p14:creationId xmlns:p14="http://schemas.microsoft.com/office/powerpoint/2010/main" val="21288420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351064" y="383175"/>
            <a:ext cx="807493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أتمتة أعمال اختبار ونشر خدمات النظام</a:t>
            </a: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4" name="Picture 3">
            <a:extLst>
              <a:ext uri="{FF2B5EF4-FFF2-40B4-BE49-F238E27FC236}">
                <a16:creationId xmlns:a16="http://schemas.microsoft.com/office/drawing/2014/main" id="{2B2F2570-620C-7951-848C-4774B339D026}"/>
              </a:ext>
            </a:extLst>
          </p:cNvPr>
          <p:cNvPicPr>
            <a:picLocks noChangeAspect="1"/>
          </p:cNvPicPr>
          <p:nvPr/>
        </p:nvPicPr>
        <p:blipFill rotWithShape="1">
          <a:blip r:embed="rId3"/>
          <a:srcRect l="706" t="4445" r="2877" b="5733"/>
          <a:stretch/>
        </p:blipFill>
        <p:spPr>
          <a:xfrm>
            <a:off x="832528" y="1002675"/>
            <a:ext cx="7478943" cy="3799129"/>
          </a:xfrm>
          <a:prstGeom prst="rect">
            <a:avLst/>
          </a:prstGeom>
        </p:spPr>
      </p:pic>
    </p:spTree>
    <p:extLst>
      <p:ext uri="{BB962C8B-B14F-4D97-AF65-F5344CB8AC3E}">
        <p14:creationId xmlns:p14="http://schemas.microsoft.com/office/powerpoint/2010/main" val="25829500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351064" y="383175"/>
            <a:ext cx="807493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اختبارات النظام البرمجي (خدمة إدارة عمليات النظام)</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4" name="Picture 3">
            <a:extLst>
              <a:ext uri="{FF2B5EF4-FFF2-40B4-BE49-F238E27FC236}">
                <a16:creationId xmlns:a16="http://schemas.microsoft.com/office/drawing/2014/main" id="{BDB7B74E-106B-4D4F-0466-C5229738BE9F}"/>
              </a:ext>
            </a:extLst>
          </p:cNvPr>
          <p:cNvPicPr>
            <a:picLocks noChangeAspect="1"/>
          </p:cNvPicPr>
          <p:nvPr/>
        </p:nvPicPr>
        <p:blipFill rotWithShape="1">
          <a:blip r:embed="rId3"/>
          <a:srcRect l="1684" t="35397" r="14018" b="8571"/>
          <a:stretch/>
        </p:blipFill>
        <p:spPr>
          <a:xfrm>
            <a:off x="562221" y="1878331"/>
            <a:ext cx="7708200" cy="2881993"/>
          </a:xfrm>
          <a:prstGeom prst="rect">
            <a:avLst/>
          </a:prstGeom>
        </p:spPr>
      </p:pic>
      <p:pic>
        <p:nvPicPr>
          <p:cNvPr id="7" name="Picture 6">
            <a:extLst>
              <a:ext uri="{FF2B5EF4-FFF2-40B4-BE49-F238E27FC236}">
                <a16:creationId xmlns:a16="http://schemas.microsoft.com/office/drawing/2014/main" id="{AB5DAE35-6833-5580-3CED-A01D8D5D13E6}"/>
              </a:ext>
            </a:extLst>
          </p:cNvPr>
          <p:cNvPicPr>
            <a:picLocks noChangeAspect="1"/>
          </p:cNvPicPr>
          <p:nvPr/>
        </p:nvPicPr>
        <p:blipFill rotWithShape="1">
          <a:blip r:embed="rId4"/>
          <a:srcRect l="2233" t="32381" r="14643" b="54444"/>
          <a:stretch/>
        </p:blipFill>
        <p:spPr>
          <a:xfrm>
            <a:off x="498020" y="1078285"/>
            <a:ext cx="7600951" cy="677636"/>
          </a:xfrm>
          <a:prstGeom prst="rect">
            <a:avLst/>
          </a:prstGeom>
        </p:spPr>
      </p:pic>
    </p:spTree>
    <p:extLst>
      <p:ext uri="{BB962C8B-B14F-4D97-AF65-F5344CB8AC3E}">
        <p14:creationId xmlns:p14="http://schemas.microsoft.com/office/powerpoint/2010/main" val="4649165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351064" y="383175"/>
            <a:ext cx="807493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اختبارات النظام البرمجي (خدمة تخزين الموارد)</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10242" name="Picture 2" descr="GitHub - grafana/k6: A modern load testing tool, using Go and ...">
            <a:extLst>
              <a:ext uri="{FF2B5EF4-FFF2-40B4-BE49-F238E27FC236}">
                <a16:creationId xmlns:a16="http://schemas.microsoft.com/office/drawing/2014/main" id="{D462B10C-F88E-470D-0A7E-150A89BE89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5689" y="3146429"/>
            <a:ext cx="2649310" cy="12072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62307A-A9D1-38DB-7D13-95643B1D3898}"/>
              </a:ext>
            </a:extLst>
          </p:cNvPr>
          <p:cNvSpPr txBox="1"/>
          <p:nvPr/>
        </p:nvSpPr>
        <p:spPr>
          <a:xfrm>
            <a:off x="6067465" y="1754289"/>
            <a:ext cx="1731555"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خصائص الاختبار</a:t>
            </a:r>
            <a:endParaRPr lang="en-US" sz="1600" b="1" dirty="0">
              <a:latin typeface="Dubai" panose="020B0503030403030204" pitchFamily="34" charset="-78"/>
              <a:cs typeface="Dubai" panose="020B0503030403030204" pitchFamily="34" charset="-78"/>
            </a:endParaRPr>
          </a:p>
        </p:txBody>
      </p:sp>
      <p:sp>
        <p:nvSpPr>
          <p:cNvPr id="7" name="TextBox 6">
            <a:extLst>
              <a:ext uri="{FF2B5EF4-FFF2-40B4-BE49-F238E27FC236}">
                <a16:creationId xmlns:a16="http://schemas.microsoft.com/office/drawing/2014/main" id="{D5AAF632-5A93-D014-2346-83D786DDA90A}"/>
              </a:ext>
            </a:extLst>
          </p:cNvPr>
          <p:cNvSpPr txBox="1"/>
          <p:nvPr/>
        </p:nvSpPr>
        <p:spPr>
          <a:xfrm>
            <a:off x="3000374" y="2239294"/>
            <a:ext cx="4390432" cy="830997"/>
          </a:xfrm>
          <a:prstGeom prst="rect">
            <a:avLst/>
          </a:prstGeom>
          <a:noFill/>
        </p:spPr>
        <p:txBody>
          <a:bodyPr wrap="square" rtlCol="0">
            <a:spAutoFit/>
          </a:bodyPr>
          <a:lstStyle/>
          <a:p>
            <a:pPr marL="285750" indent="-285750" algn="r" rtl="1">
              <a:buFont typeface="Arial" panose="020B0604020202020204" pitchFamily="34" charset="0"/>
              <a:buChar char="•"/>
            </a:pPr>
            <a:r>
              <a:rPr lang="ar-SY" sz="1600" dirty="0">
                <a:latin typeface="Dubai" panose="020B0503030403030204" pitchFamily="34" charset="-78"/>
                <a:cs typeface="Dubai" panose="020B0503030403030204" pitchFamily="34" charset="-78"/>
              </a:rPr>
              <a:t>تحوي قاعدة المعطيات على 15 مليون وثيقة.</a:t>
            </a:r>
          </a:p>
          <a:p>
            <a:pPr marL="285750" indent="-285750" algn="r" rtl="1">
              <a:buFont typeface="Arial" panose="020B0604020202020204" pitchFamily="34" charset="0"/>
              <a:buChar char="•"/>
            </a:pPr>
            <a:r>
              <a:rPr lang="ar-SY" sz="1600" dirty="0">
                <a:latin typeface="Dubai" panose="020B0503030403030204" pitchFamily="34" charset="-78"/>
                <a:cs typeface="Dubai" panose="020B0503030403030204" pitchFamily="34" charset="-78"/>
              </a:rPr>
              <a:t>نوع الطلب الذي سيتم الاختبار عليه هو </a:t>
            </a:r>
            <a:r>
              <a:rPr lang="en-US" sz="1600" dirty="0">
                <a:latin typeface="Dubai" panose="020B0503030403030204" pitchFamily="34" charset="-78"/>
                <a:cs typeface="Dubai" panose="020B0503030403030204" pitchFamily="34" charset="-78"/>
              </a:rPr>
              <a:t>Get</a:t>
            </a:r>
            <a:r>
              <a:rPr lang="ar-SY" sz="1600" dirty="0">
                <a:latin typeface="Dubai" panose="020B0503030403030204" pitchFamily="34" charset="-78"/>
                <a:cs typeface="Dubai" panose="020B0503030403030204" pitchFamily="34" charset="-78"/>
              </a:rPr>
              <a:t>.</a:t>
            </a:r>
          </a:p>
          <a:p>
            <a:pPr marL="285750" indent="-285750" algn="r" rtl="1">
              <a:buFont typeface="Arial" panose="020B0604020202020204" pitchFamily="34" charset="0"/>
              <a:buChar char="•"/>
            </a:pPr>
            <a:endParaRPr lang="en-US" sz="1600" dirty="0">
              <a:latin typeface="Dubai" panose="020B0503030403030204" pitchFamily="34" charset="-78"/>
              <a:cs typeface="Dubai" panose="020B0503030403030204" pitchFamily="34" charset="-78"/>
            </a:endParaRPr>
          </a:p>
        </p:txBody>
      </p:sp>
      <p:pic>
        <p:nvPicPr>
          <p:cNvPr id="8" name="Picture 2">
            <a:extLst>
              <a:ext uri="{FF2B5EF4-FFF2-40B4-BE49-F238E27FC236}">
                <a16:creationId xmlns:a16="http://schemas.microsoft.com/office/drawing/2014/main" id="{09A49411-1256-8AC7-C24B-0C7E90F362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619" y="955875"/>
            <a:ext cx="1800904" cy="3655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0759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351064" y="383175"/>
            <a:ext cx="807493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اختبارات النظام البرمجي (خدمة تخزين الموارد)</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2050" name="Picture 2">
            <a:extLst>
              <a:ext uri="{FF2B5EF4-FFF2-40B4-BE49-F238E27FC236}">
                <a16:creationId xmlns:a16="http://schemas.microsoft.com/office/drawing/2014/main" id="{DB1A5E3C-B648-FA67-345B-BB599CE0F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774" y="1195836"/>
            <a:ext cx="5953125" cy="3200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BA2A28D-296B-EFF2-C71E-879AD10E3EED}"/>
              </a:ext>
            </a:extLst>
          </p:cNvPr>
          <p:cNvSpPr txBox="1"/>
          <p:nvPr/>
        </p:nvSpPr>
        <p:spPr>
          <a:xfrm>
            <a:off x="6374922" y="2263973"/>
            <a:ext cx="2289050" cy="461665"/>
          </a:xfrm>
          <a:prstGeom prst="rect">
            <a:avLst/>
          </a:prstGeom>
          <a:noFill/>
        </p:spPr>
        <p:txBody>
          <a:bodyPr wrap="square">
            <a:spAutoFit/>
          </a:bodyPr>
          <a:lstStyle/>
          <a:p>
            <a:pPr algn="r" rtl="1"/>
            <a:r>
              <a:rPr lang="ar-SY" sz="2400" b="1" dirty="0">
                <a:latin typeface="Times New Roman" panose="02020603050405020304" pitchFamily="18" charset="0"/>
                <a:ea typeface="Times New Roman" panose="02020603050405020304" pitchFamily="18" charset="0"/>
                <a:cs typeface="Traditional Arabic" panose="02020603050405020304" pitchFamily="18" charset="-78"/>
              </a:rPr>
              <a:t>متوسط زمن الرد </a:t>
            </a:r>
            <a:r>
              <a:rPr lang="en-US" sz="2400" b="1" dirty="0">
                <a:effectLst/>
                <a:latin typeface="Times New Roman" panose="02020603050405020304" pitchFamily="18" charset="0"/>
                <a:ea typeface="Times New Roman" panose="02020603050405020304" pitchFamily="18" charset="0"/>
                <a:cs typeface="Traditional Arabic" panose="02020603050405020304" pitchFamily="18" charset="-78"/>
              </a:rPr>
              <a:t>1.43s</a:t>
            </a:r>
            <a:endParaRPr lang="en-US" sz="2400" b="1" dirty="0"/>
          </a:p>
        </p:txBody>
      </p:sp>
      <p:sp>
        <p:nvSpPr>
          <p:cNvPr id="9" name="TextBox 8">
            <a:extLst>
              <a:ext uri="{FF2B5EF4-FFF2-40B4-BE49-F238E27FC236}">
                <a16:creationId xmlns:a16="http://schemas.microsoft.com/office/drawing/2014/main" id="{AD7B46A0-646E-86A9-1A24-76E56C619272}"/>
              </a:ext>
            </a:extLst>
          </p:cNvPr>
          <p:cNvSpPr txBox="1"/>
          <p:nvPr/>
        </p:nvSpPr>
        <p:spPr>
          <a:xfrm>
            <a:off x="6038491" y="3235883"/>
            <a:ext cx="2625481" cy="461665"/>
          </a:xfrm>
          <a:prstGeom prst="rect">
            <a:avLst/>
          </a:prstGeom>
          <a:noFill/>
        </p:spPr>
        <p:txBody>
          <a:bodyPr wrap="square">
            <a:spAutoFit/>
          </a:bodyPr>
          <a:lstStyle/>
          <a:p>
            <a:pPr algn="r" rtl="1"/>
            <a:r>
              <a:rPr lang="ar-SY" sz="2400" b="1" dirty="0">
                <a:latin typeface="Times New Roman" panose="02020603050405020304" pitchFamily="18" charset="0"/>
                <a:ea typeface="Times New Roman" panose="02020603050405020304" pitchFamily="18" charset="0"/>
                <a:cs typeface="Traditional Arabic" panose="02020603050405020304" pitchFamily="18" charset="-78"/>
              </a:rPr>
              <a:t>نسبة الطلبات المرفوضة 0</a:t>
            </a:r>
            <a:r>
              <a:rPr lang="en-US" sz="2400" b="1" dirty="0">
                <a:latin typeface="Times New Roman" panose="02020603050405020304" pitchFamily="18" charset="0"/>
                <a:ea typeface="Times New Roman" panose="02020603050405020304" pitchFamily="18" charset="0"/>
                <a:cs typeface="Traditional Arabic" panose="02020603050405020304" pitchFamily="18" charset="-78"/>
              </a:rPr>
              <a:t>%</a:t>
            </a:r>
            <a:endParaRPr lang="en-US" sz="2400" b="1" dirty="0"/>
          </a:p>
        </p:txBody>
      </p:sp>
    </p:spTree>
    <p:extLst>
      <p:ext uri="{BB962C8B-B14F-4D97-AF65-F5344CB8AC3E}">
        <p14:creationId xmlns:p14="http://schemas.microsoft.com/office/powerpoint/2010/main" val="11228716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351064" y="383175"/>
            <a:ext cx="807493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اختبارات النظام البرمجي (خدمة تخزين الموارد)</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sp>
        <p:nvSpPr>
          <p:cNvPr id="5" name="TextBox 4">
            <a:extLst>
              <a:ext uri="{FF2B5EF4-FFF2-40B4-BE49-F238E27FC236}">
                <a16:creationId xmlns:a16="http://schemas.microsoft.com/office/drawing/2014/main" id="{2BA2A28D-296B-EFF2-C71E-879AD10E3EED}"/>
              </a:ext>
            </a:extLst>
          </p:cNvPr>
          <p:cNvSpPr txBox="1"/>
          <p:nvPr/>
        </p:nvSpPr>
        <p:spPr>
          <a:xfrm>
            <a:off x="6374922" y="2263973"/>
            <a:ext cx="2289050" cy="461665"/>
          </a:xfrm>
          <a:prstGeom prst="rect">
            <a:avLst/>
          </a:prstGeom>
          <a:noFill/>
        </p:spPr>
        <p:txBody>
          <a:bodyPr wrap="square">
            <a:spAutoFit/>
          </a:bodyPr>
          <a:lstStyle/>
          <a:p>
            <a:pPr algn="r" rtl="1"/>
            <a:r>
              <a:rPr lang="ar-SY" sz="2400" b="1" dirty="0">
                <a:latin typeface="Times New Roman" panose="02020603050405020304" pitchFamily="18" charset="0"/>
                <a:ea typeface="Times New Roman" panose="02020603050405020304" pitchFamily="18" charset="0"/>
                <a:cs typeface="Traditional Arabic" panose="02020603050405020304" pitchFamily="18" charset="-78"/>
              </a:rPr>
              <a:t>متوسط زمن الرد </a:t>
            </a:r>
            <a:r>
              <a:rPr lang="en-US" sz="2400" b="1" dirty="0">
                <a:effectLst/>
                <a:latin typeface="Times New Roman" panose="02020603050405020304" pitchFamily="18" charset="0"/>
                <a:ea typeface="Times New Roman" panose="02020603050405020304" pitchFamily="18" charset="0"/>
                <a:cs typeface="Traditional Arabic" panose="02020603050405020304" pitchFamily="18" charset="-78"/>
              </a:rPr>
              <a:t>2.3s</a:t>
            </a:r>
            <a:endParaRPr lang="en-US" sz="2400" b="1" dirty="0"/>
          </a:p>
        </p:txBody>
      </p:sp>
      <p:sp>
        <p:nvSpPr>
          <p:cNvPr id="9" name="TextBox 8">
            <a:extLst>
              <a:ext uri="{FF2B5EF4-FFF2-40B4-BE49-F238E27FC236}">
                <a16:creationId xmlns:a16="http://schemas.microsoft.com/office/drawing/2014/main" id="{AD7B46A0-646E-86A9-1A24-76E56C619272}"/>
              </a:ext>
            </a:extLst>
          </p:cNvPr>
          <p:cNvSpPr txBox="1"/>
          <p:nvPr/>
        </p:nvSpPr>
        <p:spPr>
          <a:xfrm>
            <a:off x="6038491" y="3235883"/>
            <a:ext cx="2625481" cy="461665"/>
          </a:xfrm>
          <a:prstGeom prst="rect">
            <a:avLst/>
          </a:prstGeom>
          <a:noFill/>
        </p:spPr>
        <p:txBody>
          <a:bodyPr wrap="square">
            <a:spAutoFit/>
          </a:bodyPr>
          <a:lstStyle/>
          <a:p>
            <a:pPr algn="r" rtl="1"/>
            <a:r>
              <a:rPr lang="ar-SY" sz="2400" b="1" dirty="0">
                <a:latin typeface="Times New Roman" panose="02020603050405020304" pitchFamily="18" charset="0"/>
                <a:ea typeface="Times New Roman" panose="02020603050405020304" pitchFamily="18" charset="0"/>
                <a:cs typeface="Traditional Arabic" panose="02020603050405020304" pitchFamily="18" charset="-78"/>
              </a:rPr>
              <a:t>نسبة الطلبات المرفوضة 0</a:t>
            </a:r>
            <a:r>
              <a:rPr lang="en-US" sz="2400" b="1" dirty="0">
                <a:latin typeface="Times New Roman" panose="02020603050405020304" pitchFamily="18" charset="0"/>
                <a:ea typeface="Times New Roman" panose="02020603050405020304" pitchFamily="18" charset="0"/>
                <a:cs typeface="Traditional Arabic" panose="02020603050405020304" pitchFamily="18" charset="-78"/>
              </a:rPr>
              <a:t>%</a:t>
            </a:r>
            <a:endParaRPr lang="en-US" sz="2400" b="1" dirty="0"/>
          </a:p>
        </p:txBody>
      </p:sp>
      <p:pic>
        <p:nvPicPr>
          <p:cNvPr id="4098" name="Picture 2">
            <a:extLst>
              <a:ext uri="{FF2B5EF4-FFF2-40B4-BE49-F238E27FC236}">
                <a16:creationId xmlns:a16="http://schemas.microsoft.com/office/drawing/2014/main" id="{0FAB02A2-36EA-C6E0-08D0-5409EA3513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64" y="1125438"/>
            <a:ext cx="5953125"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8811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351064" y="383175"/>
            <a:ext cx="807493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اختبارات النظام البرمجي (خدمة تخزين الموارد)</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sp>
        <p:nvSpPr>
          <p:cNvPr id="5" name="TextBox 4">
            <a:extLst>
              <a:ext uri="{FF2B5EF4-FFF2-40B4-BE49-F238E27FC236}">
                <a16:creationId xmlns:a16="http://schemas.microsoft.com/office/drawing/2014/main" id="{2BA2A28D-296B-EFF2-C71E-879AD10E3EED}"/>
              </a:ext>
            </a:extLst>
          </p:cNvPr>
          <p:cNvSpPr txBox="1"/>
          <p:nvPr/>
        </p:nvSpPr>
        <p:spPr>
          <a:xfrm>
            <a:off x="6374922" y="2263973"/>
            <a:ext cx="2289050" cy="461665"/>
          </a:xfrm>
          <a:prstGeom prst="rect">
            <a:avLst/>
          </a:prstGeom>
          <a:noFill/>
        </p:spPr>
        <p:txBody>
          <a:bodyPr wrap="square">
            <a:spAutoFit/>
          </a:bodyPr>
          <a:lstStyle/>
          <a:p>
            <a:pPr algn="r" rtl="1"/>
            <a:r>
              <a:rPr lang="ar-SY" sz="2400" b="1" dirty="0">
                <a:latin typeface="Times New Roman" panose="02020603050405020304" pitchFamily="18" charset="0"/>
                <a:ea typeface="Times New Roman" panose="02020603050405020304" pitchFamily="18" charset="0"/>
                <a:cs typeface="Traditional Arabic" panose="02020603050405020304" pitchFamily="18" charset="-78"/>
              </a:rPr>
              <a:t>متوسط زمن الرد </a:t>
            </a:r>
            <a:r>
              <a:rPr lang="en-US" sz="2400" b="1" dirty="0">
                <a:effectLst/>
                <a:latin typeface="Times New Roman" panose="02020603050405020304" pitchFamily="18" charset="0"/>
                <a:ea typeface="Times New Roman" panose="02020603050405020304" pitchFamily="18" charset="0"/>
                <a:cs typeface="Traditional Arabic" panose="02020603050405020304" pitchFamily="18" charset="-78"/>
              </a:rPr>
              <a:t>5.7s</a:t>
            </a:r>
            <a:endParaRPr lang="en-US" sz="2400" b="1" dirty="0"/>
          </a:p>
        </p:txBody>
      </p:sp>
      <p:sp>
        <p:nvSpPr>
          <p:cNvPr id="9" name="TextBox 8">
            <a:extLst>
              <a:ext uri="{FF2B5EF4-FFF2-40B4-BE49-F238E27FC236}">
                <a16:creationId xmlns:a16="http://schemas.microsoft.com/office/drawing/2014/main" id="{AD7B46A0-646E-86A9-1A24-76E56C619272}"/>
              </a:ext>
            </a:extLst>
          </p:cNvPr>
          <p:cNvSpPr txBox="1"/>
          <p:nvPr/>
        </p:nvSpPr>
        <p:spPr>
          <a:xfrm>
            <a:off x="6038491" y="3235883"/>
            <a:ext cx="2625481" cy="830997"/>
          </a:xfrm>
          <a:prstGeom prst="rect">
            <a:avLst/>
          </a:prstGeom>
          <a:noFill/>
        </p:spPr>
        <p:txBody>
          <a:bodyPr wrap="square">
            <a:spAutoFit/>
          </a:bodyPr>
          <a:lstStyle/>
          <a:p>
            <a:pPr algn="r" rtl="1"/>
            <a:r>
              <a:rPr lang="ar-SY" sz="2400" b="1" dirty="0">
                <a:latin typeface="Times New Roman" panose="02020603050405020304" pitchFamily="18" charset="0"/>
                <a:ea typeface="Times New Roman" panose="02020603050405020304" pitchFamily="18" charset="0"/>
                <a:cs typeface="Traditional Arabic" panose="02020603050405020304" pitchFamily="18" charset="-78"/>
              </a:rPr>
              <a:t>نسبة الطلبات المرفوضة </a:t>
            </a:r>
            <a:r>
              <a:rPr lang="en-US" sz="2400" b="1" dirty="0">
                <a:latin typeface="Times New Roman" panose="02020603050405020304" pitchFamily="18" charset="0"/>
                <a:ea typeface="Times New Roman" panose="02020603050405020304" pitchFamily="18" charset="0"/>
                <a:cs typeface="Traditional Arabic" panose="02020603050405020304" pitchFamily="18" charset="-78"/>
              </a:rPr>
              <a:t>2.3%</a:t>
            </a:r>
            <a:endParaRPr lang="en-US" sz="2400" b="1" dirty="0"/>
          </a:p>
        </p:txBody>
      </p:sp>
      <p:pic>
        <p:nvPicPr>
          <p:cNvPr id="3074" name="Picture 2">
            <a:extLst>
              <a:ext uri="{FF2B5EF4-FFF2-40B4-BE49-F238E27FC236}">
                <a16:creationId xmlns:a16="http://schemas.microsoft.com/office/drawing/2014/main" id="{569525AA-EABB-BAFA-D01E-E162D2D916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797" y="1125438"/>
            <a:ext cx="5953125"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24073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351064" y="383175"/>
            <a:ext cx="807493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اختبارات النظام البرمجي (اختبار المنهجية المقترحة)</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3" name="Picture 2">
            <a:extLst>
              <a:ext uri="{FF2B5EF4-FFF2-40B4-BE49-F238E27FC236}">
                <a16:creationId xmlns:a16="http://schemas.microsoft.com/office/drawing/2014/main" id="{131B9D3D-8555-3355-322F-743F757A5B21}"/>
              </a:ext>
            </a:extLst>
          </p:cNvPr>
          <p:cNvPicPr>
            <a:picLocks noChangeAspect="1"/>
          </p:cNvPicPr>
          <p:nvPr/>
        </p:nvPicPr>
        <p:blipFill rotWithShape="1">
          <a:blip r:embed="rId3">
            <a:extLst>
              <a:ext uri="{28A0092B-C50C-407E-A947-70E740481C1C}">
                <a14:useLocalDpi xmlns:a14="http://schemas.microsoft.com/office/drawing/2010/main" val="0"/>
              </a:ext>
            </a:extLst>
          </a:blip>
          <a:srcRect l="22564" t="37532" r="23589" b="29952"/>
          <a:stretch/>
        </p:blipFill>
        <p:spPr bwMode="auto">
          <a:xfrm>
            <a:off x="1623728" y="955875"/>
            <a:ext cx="5896543" cy="2002985"/>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CF30A60D-50C3-31D4-18DD-3817C6B78D83}"/>
              </a:ext>
            </a:extLst>
          </p:cNvPr>
          <p:cNvPicPr>
            <a:picLocks noChangeAspect="1"/>
          </p:cNvPicPr>
          <p:nvPr/>
        </p:nvPicPr>
        <p:blipFill rotWithShape="1">
          <a:blip r:embed="rId4"/>
          <a:srcRect l="10471" t="55910" r="38490" b="31260"/>
          <a:stretch/>
        </p:blipFill>
        <p:spPr>
          <a:xfrm>
            <a:off x="838958" y="3158945"/>
            <a:ext cx="7466082" cy="745229"/>
          </a:xfrm>
          <a:prstGeom prst="rect">
            <a:avLst/>
          </a:prstGeom>
        </p:spPr>
      </p:pic>
    </p:spTree>
    <p:extLst>
      <p:ext uri="{BB962C8B-B14F-4D97-AF65-F5344CB8AC3E}">
        <p14:creationId xmlns:p14="http://schemas.microsoft.com/office/powerpoint/2010/main" val="40799860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351064" y="383175"/>
            <a:ext cx="807493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اختبارات النظام البرمجي (اختبار المنهجية المقترحة)</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3" name="Picture 2">
            <a:extLst>
              <a:ext uri="{FF2B5EF4-FFF2-40B4-BE49-F238E27FC236}">
                <a16:creationId xmlns:a16="http://schemas.microsoft.com/office/drawing/2014/main" id="{7DD4963A-10E2-50CF-6FC4-DC67CD74C84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951" b="5185"/>
          <a:stretch/>
        </p:blipFill>
        <p:spPr bwMode="auto">
          <a:xfrm>
            <a:off x="869611" y="955875"/>
            <a:ext cx="7404778" cy="378466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510131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title"/>
          </p:nvPr>
        </p:nvSpPr>
        <p:spPr>
          <a:xfrm>
            <a:off x="3330222" y="2575051"/>
            <a:ext cx="5100628" cy="138303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ar-SY" sz="4000" dirty="0">
                <a:latin typeface="Dubai" panose="020B0503030403030204" pitchFamily="34" charset="-78"/>
                <a:cs typeface="Dubai" panose="020B0503030403030204" pitchFamily="34" charset="-78"/>
              </a:rPr>
              <a:t>الخاتمة والآفاق المستقبليّة</a:t>
            </a:r>
            <a:br>
              <a:rPr lang="ar-SY" sz="4000" dirty="0">
                <a:latin typeface="Dubai" panose="020B0503030403030204" pitchFamily="34" charset="-78"/>
                <a:cs typeface="Dubai" panose="020B0503030403030204" pitchFamily="34" charset="-78"/>
              </a:rPr>
            </a:br>
            <a:br>
              <a:rPr lang="ar-SY" sz="2000" dirty="0">
                <a:latin typeface="Dubai" panose="020B0503030403030204" pitchFamily="34" charset="-78"/>
                <a:cs typeface="Dubai" panose="020B0503030403030204" pitchFamily="34" charset="-78"/>
              </a:rPr>
            </a:br>
            <a:endParaRPr lang="ar-SY" sz="2500" dirty="0">
              <a:latin typeface="Dubai" panose="020B0503030403030204" pitchFamily="34" charset="-78"/>
              <a:cs typeface="Dubai" panose="020B0503030403030204" pitchFamily="34" charset="-78"/>
            </a:endParaRPr>
          </a:p>
        </p:txBody>
      </p:sp>
      <p:sp>
        <p:nvSpPr>
          <p:cNvPr id="224" name="Google Shape;224;p34"/>
          <p:cNvSpPr txBox="1">
            <a:spLocks noGrp="1"/>
          </p:cNvSpPr>
          <p:nvPr>
            <p:ph type="title" idx="2"/>
          </p:nvPr>
        </p:nvSpPr>
        <p:spPr>
          <a:xfrm>
            <a:off x="3968350" y="1262325"/>
            <a:ext cx="4462500" cy="11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latin typeface="Dubai" panose="020B0503030403030204" pitchFamily="34" charset="-78"/>
                <a:cs typeface="Dubai" panose="020B0503030403030204" pitchFamily="34" charset="-78"/>
              </a:rPr>
              <a:t>0</a:t>
            </a:r>
            <a:r>
              <a:rPr lang="en-US" dirty="0">
                <a:latin typeface="Dubai" panose="020B0503030403030204" pitchFamily="34" charset="-78"/>
                <a:cs typeface="Dubai" panose="020B0503030403030204" pitchFamily="34" charset="-78"/>
              </a:rPr>
              <a:t>5</a:t>
            </a:r>
            <a:endParaRPr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32523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7" name="Google Shape;197;p32">
            <a:extLst>
              <a:ext uri="{FF2B5EF4-FFF2-40B4-BE49-F238E27FC236}">
                <a16:creationId xmlns:a16="http://schemas.microsoft.com/office/drawing/2014/main" id="{53942CCC-7A0B-F229-DCAB-7E13C2F56F52}"/>
              </a:ext>
            </a:extLst>
          </p:cNvPr>
          <p:cNvSpPr txBox="1">
            <a:spLocks noGrp="1"/>
          </p:cNvSpPr>
          <p:nvPr>
            <p:ph type="title"/>
          </p:nvPr>
        </p:nvSpPr>
        <p:spPr>
          <a:xfrm>
            <a:off x="717900" y="383175"/>
            <a:ext cx="7708200" cy="572700"/>
          </a:xfrm>
          <a:prstGeom prst="rect">
            <a:avLst/>
          </a:prstGeom>
        </p:spPr>
        <p:txBody>
          <a:bodyPr spcFirstLastPara="1" wrap="square" lIns="91425" tIns="91425" rIns="91425" bIns="91425" anchor="t" anchorCtr="0">
            <a:noAutofit/>
          </a:bodyPr>
          <a:lstStyle/>
          <a:p>
            <a:pPr marL="0" lvl="0" indent="0" algn="ctr" rtl="1">
              <a:spcBef>
                <a:spcPts val="0"/>
              </a:spcBef>
              <a:spcAft>
                <a:spcPts val="0"/>
              </a:spcAft>
              <a:buNone/>
            </a:pPr>
            <a:r>
              <a:rPr lang="ar-SY" sz="3500" dirty="0">
                <a:solidFill>
                  <a:schemeClr val="accent1"/>
                </a:solidFill>
                <a:latin typeface="Dubai" panose="020B0503030403030204" pitchFamily="34" charset="-78"/>
                <a:cs typeface="Dubai" panose="020B0503030403030204" pitchFamily="34" charset="-78"/>
              </a:rPr>
              <a:t>المتطلبات الوظيفية</a:t>
            </a:r>
            <a:endParaRPr sz="3500" dirty="0">
              <a:solidFill>
                <a:schemeClr val="accent1"/>
              </a:solidFill>
              <a:latin typeface="Dubai" panose="020B0503030403030204" pitchFamily="34" charset="-78"/>
              <a:cs typeface="Dubai" panose="020B0503030403030204" pitchFamily="34" charset="-78"/>
            </a:endParaRPr>
          </a:p>
        </p:txBody>
      </p:sp>
      <p:sp>
        <p:nvSpPr>
          <p:cNvPr id="3" name="TextBox 2">
            <a:extLst>
              <a:ext uri="{FF2B5EF4-FFF2-40B4-BE49-F238E27FC236}">
                <a16:creationId xmlns:a16="http://schemas.microsoft.com/office/drawing/2014/main" id="{69399E53-B24E-7BA7-9F3B-27C744D4437F}"/>
              </a:ext>
            </a:extLst>
          </p:cNvPr>
          <p:cNvSpPr txBox="1"/>
          <p:nvPr/>
        </p:nvSpPr>
        <p:spPr>
          <a:xfrm>
            <a:off x="8557260" y="4826028"/>
            <a:ext cx="586740" cy="307777"/>
          </a:xfrm>
          <a:prstGeom prst="rect">
            <a:avLst/>
          </a:prstGeom>
          <a:noFill/>
        </p:spPr>
        <p:txBody>
          <a:bodyPr wrap="square" rtlCol="0">
            <a:spAutoFit/>
          </a:bodyPr>
          <a:lstStyle/>
          <a:p>
            <a:r>
              <a:rPr lang="en-US" b="1" dirty="0"/>
              <a:t>3/41</a:t>
            </a:r>
          </a:p>
        </p:txBody>
      </p:sp>
      <p:pic>
        <p:nvPicPr>
          <p:cNvPr id="8" name="Picture 7">
            <a:extLst>
              <a:ext uri="{FF2B5EF4-FFF2-40B4-BE49-F238E27FC236}">
                <a16:creationId xmlns:a16="http://schemas.microsoft.com/office/drawing/2014/main" id="{220E2BEF-8956-0C47-3B2D-740B356B66FA}"/>
              </a:ext>
            </a:extLst>
          </p:cNvPr>
          <p:cNvPicPr>
            <a:picLocks noChangeAspect="1"/>
          </p:cNvPicPr>
          <p:nvPr/>
        </p:nvPicPr>
        <p:blipFill rotWithShape="1">
          <a:blip r:embed="rId3"/>
          <a:srcRect l="33214" t="14921" r="31964" b="6172"/>
          <a:stretch/>
        </p:blipFill>
        <p:spPr>
          <a:xfrm>
            <a:off x="585025" y="1148515"/>
            <a:ext cx="2833564" cy="3611810"/>
          </a:xfrm>
          <a:prstGeom prst="rect">
            <a:avLst/>
          </a:prstGeom>
        </p:spPr>
      </p:pic>
      <p:pic>
        <p:nvPicPr>
          <p:cNvPr id="10" name="Picture 9">
            <a:extLst>
              <a:ext uri="{FF2B5EF4-FFF2-40B4-BE49-F238E27FC236}">
                <a16:creationId xmlns:a16="http://schemas.microsoft.com/office/drawing/2014/main" id="{BA46CE75-911C-B023-660B-293B8A6F78B6}"/>
              </a:ext>
            </a:extLst>
          </p:cNvPr>
          <p:cNvPicPr>
            <a:picLocks noChangeAspect="1"/>
          </p:cNvPicPr>
          <p:nvPr/>
        </p:nvPicPr>
        <p:blipFill rotWithShape="1">
          <a:blip r:embed="rId4"/>
          <a:srcRect l="28661" t="22329" r="9643" b="25238"/>
          <a:stretch/>
        </p:blipFill>
        <p:spPr>
          <a:xfrm>
            <a:off x="3418589" y="1273629"/>
            <a:ext cx="5692754" cy="2721356"/>
          </a:xfrm>
          <a:prstGeom prst="rect">
            <a:avLst/>
          </a:prstGeom>
        </p:spPr>
      </p:pic>
    </p:spTree>
    <p:extLst>
      <p:ext uri="{BB962C8B-B14F-4D97-AF65-F5344CB8AC3E}">
        <p14:creationId xmlns:p14="http://schemas.microsoft.com/office/powerpoint/2010/main" val="29597988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7" name="Google Shape;197;p32">
            <a:extLst>
              <a:ext uri="{FF2B5EF4-FFF2-40B4-BE49-F238E27FC236}">
                <a16:creationId xmlns:a16="http://schemas.microsoft.com/office/drawing/2014/main" id="{53942CCC-7A0B-F229-DCAB-7E13C2F56F52}"/>
              </a:ext>
            </a:extLst>
          </p:cNvPr>
          <p:cNvSpPr txBox="1">
            <a:spLocks noGrp="1"/>
          </p:cNvSpPr>
          <p:nvPr>
            <p:ph type="title"/>
          </p:nvPr>
        </p:nvSpPr>
        <p:spPr>
          <a:xfrm>
            <a:off x="7179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SY" sz="3500" dirty="0">
                <a:solidFill>
                  <a:schemeClr val="accent1"/>
                </a:solidFill>
                <a:latin typeface="Dubai" panose="020B0503030403030204" pitchFamily="34" charset="-78"/>
                <a:cs typeface="Dubai" panose="020B0503030403030204" pitchFamily="34" charset="-78"/>
              </a:rPr>
              <a:t>الخاتمة</a:t>
            </a:r>
            <a:endParaRPr sz="2500" b="0" dirty="0">
              <a:solidFill>
                <a:schemeClr val="accent1"/>
              </a:solidFill>
              <a:latin typeface="Dubai" panose="020B0503030403030204" pitchFamily="34" charset="-78"/>
              <a:cs typeface="Dubai" panose="020B0503030403030204" pitchFamily="34" charset="-78"/>
            </a:endParaRPr>
          </a:p>
        </p:txBody>
      </p:sp>
      <p:sp>
        <p:nvSpPr>
          <p:cNvPr id="6" name="TextBox 5">
            <a:extLst>
              <a:ext uri="{FF2B5EF4-FFF2-40B4-BE49-F238E27FC236}">
                <a16:creationId xmlns:a16="http://schemas.microsoft.com/office/drawing/2014/main" id="{FB2A45CE-5A77-0545-8ABC-8A185E184377}"/>
              </a:ext>
            </a:extLst>
          </p:cNvPr>
          <p:cNvSpPr txBox="1"/>
          <p:nvPr/>
        </p:nvSpPr>
        <p:spPr>
          <a:xfrm>
            <a:off x="1163212" y="1713337"/>
            <a:ext cx="7262888" cy="461665"/>
          </a:xfrm>
          <a:prstGeom prst="rect">
            <a:avLst/>
          </a:prstGeom>
          <a:noFill/>
        </p:spPr>
        <p:txBody>
          <a:bodyPr wrap="square">
            <a:spAutoFit/>
          </a:bodyPr>
          <a:lstStyle/>
          <a:p>
            <a:pPr marR="0" lvl="0" algn="just" rtl="1">
              <a:spcBef>
                <a:spcPts val="0"/>
              </a:spcBef>
              <a:spcAft>
                <a:spcPts val="600"/>
              </a:spcAft>
            </a:pPr>
            <a:r>
              <a:rPr lang="ar-SY" sz="2400" b="1" dirty="0">
                <a:effectLst/>
                <a:latin typeface="Times New Roman" panose="02020603050405020304" pitchFamily="18" charset="0"/>
                <a:ea typeface="Times New Roman" panose="02020603050405020304" pitchFamily="18" charset="0"/>
                <a:cs typeface="Traditional Arabic" panose="02020603050405020304" pitchFamily="18" charset="-78"/>
              </a:rPr>
              <a:t>تم تنجيز متطلبات النظام الوظيفية بشكل قابل للتوسع، والاختبار</a:t>
            </a:r>
            <a:r>
              <a:rPr lang="ar-SY" sz="2400" b="1" dirty="0">
                <a:latin typeface="Times New Roman" panose="02020603050405020304" pitchFamily="18" charset="0"/>
                <a:ea typeface="Times New Roman" panose="02020603050405020304" pitchFamily="18" charset="0"/>
                <a:cs typeface="Traditional Arabic" panose="02020603050405020304" pitchFamily="18" charset="-78"/>
              </a:rPr>
              <a:t> والصيانة</a:t>
            </a:r>
            <a:r>
              <a:rPr lang="ar-SY" sz="2400" b="1" dirty="0">
                <a:effectLst/>
                <a:latin typeface="Times New Roman" panose="02020603050405020304" pitchFamily="18" charset="0"/>
                <a:ea typeface="Times New Roman" panose="02020603050405020304" pitchFamily="18" charset="0"/>
                <a:cs typeface="Traditional Arabic" panose="02020603050405020304" pitchFamily="18" charset="-78"/>
              </a:rPr>
              <a:t> كما رأينا.</a:t>
            </a:r>
            <a:endParaRPr lang="en-US" sz="2400" b="1" dirty="0">
              <a:effectLst/>
              <a:latin typeface="Times New Roman" panose="02020603050405020304" pitchFamily="18" charset="0"/>
              <a:ea typeface="Times New Roman" panose="02020603050405020304" pitchFamily="18" charset="0"/>
              <a:cs typeface="Traditional Arabic" panose="02020603050405020304" pitchFamily="18" charset="-78"/>
            </a:endParaRPr>
          </a:p>
        </p:txBody>
      </p:sp>
      <p:sp>
        <p:nvSpPr>
          <p:cNvPr id="2" name="TextBox 1">
            <a:extLst>
              <a:ext uri="{FF2B5EF4-FFF2-40B4-BE49-F238E27FC236}">
                <a16:creationId xmlns:a16="http://schemas.microsoft.com/office/drawing/2014/main" id="{483F6BF1-6EFF-AD0C-5AD1-2E0D3E1F7430}"/>
              </a:ext>
            </a:extLst>
          </p:cNvPr>
          <p:cNvSpPr txBox="1"/>
          <p:nvPr/>
        </p:nvSpPr>
        <p:spPr>
          <a:xfrm>
            <a:off x="8425999" y="4848605"/>
            <a:ext cx="718001" cy="307777"/>
          </a:xfrm>
          <a:prstGeom prst="rect">
            <a:avLst/>
          </a:prstGeom>
          <a:noFill/>
        </p:spPr>
        <p:txBody>
          <a:bodyPr wrap="square" rtlCol="0">
            <a:spAutoFit/>
          </a:bodyPr>
          <a:lstStyle/>
          <a:p>
            <a:r>
              <a:rPr lang="en-US" b="1" dirty="0"/>
              <a:t>40/41</a:t>
            </a:r>
          </a:p>
        </p:txBody>
      </p:sp>
    </p:spTree>
    <p:extLst>
      <p:ext uri="{BB962C8B-B14F-4D97-AF65-F5344CB8AC3E}">
        <p14:creationId xmlns:p14="http://schemas.microsoft.com/office/powerpoint/2010/main" val="18646273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7" name="Google Shape;197;p32">
            <a:extLst>
              <a:ext uri="{FF2B5EF4-FFF2-40B4-BE49-F238E27FC236}">
                <a16:creationId xmlns:a16="http://schemas.microsoft.com/office/drawing/2014/main" id="{53942CCC-7A0B-F229-DCAB-7E13C2F56F52}"/>
              </a:ext>
            </a:extLst>
          </p:cNvPr>
          <p:cNvSpPr txBox="1">
            <a:spLocks noGrp="1"/>
          </p:cNvSpPr>
          <p:nvPr>
            <p:ph type="title"/>
          </p:nvPr>
        </p:nvSpPr>
        <p:spPr>
          <a:xfrm>
            <a:off x="7179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SY" sz="3500" dirty="0">
                <a:solidFill>
                  <a:schemeClr val="accent1"/>
                </a:solidFill>
                <a:latin typeface="Dubai" panose="020B0503030403030204" pitchFamily="34" charset="-78"/>
                <a:cs typeface="Dubai" panose="020B0503030403030204" pitchFamily="34" charset="-78"/>
              </a:rPr>
              <a:t>الآفاق المستقبليّة</a:t>
            </a:r>
            <a:br>
              <a:rPr lang="ar-SY" sz="3500" dirty="0">
                <a:solidFill>
                  <a:schemeClr val="accent1"/>
                </a:solidFill>
                <a:latin typeface="Dubai" panose="020B0503030403030204" pitchFamily="34" charset="-78"/>
                <a:cs typeface="Dubai" panose="020B0503030403030204" pitchFamily="34" charset="-78"/>
              </a:rPr>
            </a:br>
            <a:endParaRPr sz="2500" b="0" dirty="0">
              <a:solidFill>
                <a:schemeClr val="accent1"/>
              </a:solidFill>
              <a:latin typeface="Dubai" panose="020B0503030403030204" pitchFamily="34" charset="-78"/>
              <a:cs typeface="Dubai" panose="020B0503030403030204" pitchFamily="34" charset="-78"/>
            </a:endParaRPr>
          </a:p>
        </p:txBody>
      </p:sp>
      <p:sp>
        <p:nvSpPr>
          <p:cNvPr id="6" name="TextBox 5">
            <a:extLst>
              <a:ext uri="{FF2B5EF4-FFF2-40B4-BE49-F238E27FC236}">
                <a16:creationId xmlns:a16="http://schemas.microsoft.com/office/drawing/2014/main" id="{FB2A45CE-5A77-0545-8ABC-8A185E184377}"/>
              </a:ext>
            </a:extLst>
          </p:cNvPr>
          <p:cNvSpPr txBox="1"/>
          <p:nvPr/>
        </p:nvSpPr>
        <p:spPr>
          <a:xfrm>
            <a:off x="1163212" y="1713337"/>
            <a:ext cx="7262888" cy="1646605"/>
          </a:xfrm>
          <a:prstGeom prst="rect">
            <a:avLst/>
          </a:prstGeom>
          <a:noFill/>
        </p:spPr>
        <p:txBody>
          <a:bodyPr wrap="square">
            <a:spAutoFit/>
          </a:bodyPr>
          <a:lstStyle/>
          <a:p>
            <a:pPr marL="342900" marR="0" lvl="0" indent="-342900" algn="just" rtl="1">
              <a:spcBef>
                <a:spcPts val="0"/>
              </a:spcBef>
              <a:spcAft>
                <a:spcPts val="600"/>
              </a:spcAft>
              <a:buFont typeface="Symbol" panose="05050102010706020507" pitchFamily="18" charset="2"/>
              <a:buChar char=""/>
            </a:pPr>
            <a:r>
              <a:rPr lang="ar-SY" sz="2400" b="1" dirty="0">
                <a:effectLst/>
                <a:latin typeface="Times New Roman" panose="02020603050405020304" pitchFamily="18" charset="0"/>
                <a:ea typeface="Times New Roman" panose="02020603050405020304" pitchFamily="18" charset="0"/>
                <a:cs typeface="Traditional Arabic" panose="02020603050405020304" pitchFamily="18" charset="-78"/>
              </a:rPr>
              <a:t>استخدام نماذج لغوية ذات عدد معاملات أكبر، حيث أن زيادة قوة النموذج اللغوي تؤدي إلى نتائج أفضل.</a:t>
            </a:r>
            <a:endParaRPr lang="en-US" sz="2400" b="1" dirty="0">
              <a:effectLst/>
              <a:latin typeface="Times New Roman" panose="02020603050405020304" pitchFamily="18" charset="0"/>
              <a:ea typeface="Times New Roman" panose="02020603050405020304" pitchFamily="18" charset="0"/>
              <a:cs typeface="Traditional Arabic" panose="02020603050405020304" pitchFamily="18" charset="-78"/>
            </a:endParaRPr>
          </a:p>
          <a:p>
            <a:pPr marL="342900" marR="0" lvl="0" indent="-342900" algn="just" rtl="1">
              <a:spcBef>
                <a:spcPts val="0"/>
              </a:spcBef>
              <a:spcAft>
                <a:spcPts val="600"/>
              </a:spcAft>
              <a:buFont typeface="Symbol" panose="05050102010706020507" pitchFamily="18" charset="2"/>
              <a:buChar char=""/>
            </a:pPr>
            <a:r>
              <a:rPr lang="ar-SY" sz="2400" b="1" dirty="0">
                <a:effectLst/>
                <a:latin typeface="Times New Roman" panose="02020603050405020304" pitchFamily="18" charset="0"/>
                <a:ea typeface="Times New Roman" panose="02020603050405020304" pitchFamily="18" charset="0"/>
                <a:cs typeface="Traditional Arabic" panose="02020603050405020304" pitchFamily="18" charset="-78"/>
              </a:rPr>
              <a:t>تحسين الأوامر </a:t>
            </a:r>
            <a:r>
              <a:rPr lang="en-US" sz="2400" b="1" dirty="0">
                <a:effectLst/>
                <a:latin typeface="Times New Roman" panose="02020603050405020304" pitchFamily="18" charset="0"/>
                <a:ea typeface="Times New Roman" panose="02020603050405020304" pitchFamily="18" charset="0"/>
                <a:cs typeface="Traditional Arabic" panose="02020603050405020304" pitchFamily="18" charset="-78"/>
              </a:rPr>
              <a:t>(Prompts)</a:t>
            </a:r>
            <a:r>
              <a:rPr lang="ar-SY" sz="2400" b="1" dirty="0">
                <a:effectLst/>
                <a:latin typeface="Times New Roman" panose="02020603050405020304" pitchFamily="18" charset="0"/>
                <a:ea typeface="Times New Roman" panose="02020603050405020304" pitchFamily="18" charset="0"/>
                <a:cs typeface="Traditional Arabic" panose="02020603050405020304" pitchFamily="18" charset="-78"/>
              </a:rPr>
              <a:t> من أجل الوصول لاستجابة أفضل من قبل النموذج اللغوي.</a:t>
            </a:r>
            <a:endParaRPr lang="en-US" sz="2400" b="1" dirty="0">
              <a:effectLst/>
              <a:latin typeface="Times New Roman" panose="02020603050405020304" pitchFamily="18" charset="0"/>
              <a:ea typeface="Times New Roman" panose="02020603050405020304" pitchFamily="18" charset="0"/>
              <a:cs typeface="Traditional Arabic" panose="02020603050405020304" pitchFamily="18" charset="-78"/>
            </a:endParaRPr>
          </a:p>
        </p:txBody>
      </p:sp>
    </p:spTree>
    <p:extLst>
      <p:ext uri="{BB962C8B-B14F-4D97-AF65-F5344CB8AC3E}">
        <p14:creationId xmlns:p14="http://schemas.microsoft.com/office/powerpoint/2010/main" val="21178763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7" name="Google Shape;197;p32">
            <a:extLst>
              <a:ext uri="{FF2B5EF4-FFF2-40B4-BE49-F238E27FC236}">
                <a16:creationId xmlns:a16="http://schemas.microsoft.com/office/drawing/2014/main" id="{53942CCC-7A0B-F229-DCAB-7E13C2F56F52}"/>
              </a:ext>
            </a:extLst>
          </p:cNvPr>
          <p:cNvSpPr txBox="1">
            <a:spLocks noGrp="1"/>
          </p:cNvSpPr>
          <p:nvPr>
            <p:ph type="title"/>
          </p:nvPr>
        </p:nvSpPr>
        <p:spPr>
          <a:xfrm>
            <a:off x="717799" y="1999050"/>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SY" sz="3500" dirty="0">
                <a:solidFill>
                  <a:schemeClr val="accent1"/>
                </a:solidFill>
                <a:latin typeface="Dubai" panose="020B0503030403030204" pitchFamily="34" charset="-78"/>
                <a:cs typeface="Dubai" panose="020B0503030403030204" pitchFamily="34" charset="-78"/>
              </a:rPr>
              <a:t>شكراً لإصغائكم</a:t>
            </a:r>
            <a:endParaRPr sz="2500" b="0" dirty="0">
              <a:solidFill>
                <a:schemeClr val="accent1"/>
              </a:solidFill>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483F6BF1-6EFF-AD0C-5AD1-2E0D3E1F7430}"/>
              </a:ext>
            </a:extLst>
          </p:cNvPr>
          <p:cNvSpPr txBox="1"/>
          <p:nvPr/>
        </p:nvSpPr>
        <p:spPr>
          <a:xfrm>
            <a:off x="8425999" y="4848605"/>
            <a:ext cx="718001" cy="307777"/>
          </a:xfrm>
          <a:prstGeom prst="rect">
            <a:avLst/>
          </a:prstGeom>
          <a:noFill/>
        </p:spPr>
        <p:txBody>
          <a:bodyPr wrap="square" rtlCol="0">
            <a:spAutoFit/>
          </a:bodyPr>
          <a:lstStyle/>
          <a:p>
            <a:r>
              <a:rPr lang="en-US" b="1" dirty="0"/>
              <a:t>40/41</a:t>
            </a:r>
          </a:p>
        </p:txBody>
      </p:sp>
    </p:spTree>
    <p:extLst>
      <p:ext uri="{BB962C8B-B14F-4D97-AF65-F5344CB8AC3E}">
        <p14:creationId xmlns:p14="http://schemas.microsoft.com/office/powerpoint/2010/main" val="2734579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2203348"/>
            <a:ext cx="7708200" cy="129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5400" dirty="0">
                <a:latin typeface="Dubai" panose="020B0503030403030204" pitchFamily="34" charset="-78"/>
                <a:cs typeface="Dubai" panose="020B0503030403030204" pitchFamily="34" charset="-78"/>
              </a:rPr>
              <a:t>ملاحق</a:t>
            </a: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spTree>
    <p:extLst>
      <p:ext uri="{BB962C8B-B14F-4D97-AF65-F5344CB8AC3E}">
        <p14:creationId xmlns:p14="http://schemas.microsoft.com/office/powerpoint/2010/main" val="28422678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ملحق</a:t>
            </a: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8" name="Picture 7">
            <a:extLst>
              <a:ext uri="{FF2B5EF4-FFF2-40B4-BE49-F238E27FC236}">
                <a16:creationId xmlns:a16="http://schemas.microsoft.com/office/drawing/2014/main" id="{0EAADE8A-1EF6-5E15-4351-2D465F82DDB6}"/>
              </a:ext>
            </a:extLst>
          </p:cNvPr>
          <p:cNvPicPr>
            <a:picLocks noChangeAspect="1"/>
          </p:cNvPicPr>
          <p:nvPr/>
        </p:nvPicPr>
        <p:blipFill rotWithShape="1">
          <a:blip r:embed="rId3"/>
          <a:srcRect l="25283" t="23480" r="12736" b="13795"/>
          <a:stretch/>
        </p:blipFill>
        <p:spPr>
          <a:xfrm>
            <a:off x="1544128" y="1097001"/>
            <a:ext cx="6435307" cy="3663324"/>
          </a:xfrm>
          <a:prstGeom prst="rect">
            <a:avLst/>
          </a:prstGeom>
        </p:spPr>
      </p:pic>
    </p:spTree>
    <p:extLst>
      <p:ext uri="{BB962C8B-B14F-4D97-AF65-F5344CB8AC3E}">
        <p14:creationId xmlns:p14="http://schemas.microsoft.com/office/powerpoint/2010/main" val="3737941280"/>
      </p:ext>
    </p:extLst>
  </p:cSld>
  <p:clrMapOvr>
    <a:masterClrMapping/>
  </p:clrMapOvr>
</p:sld>
</file>

<file path=ppt/theme/theme1.xml><?xml version="1.0" encoding="utf-8"?>
<a:theme xmlns:a="http://schemas.openxmlformats.org/drawingml/2006/main" name="Management Consulting Toolkit by Slidesgo">
  <a:themeElements>
    <a:clrScheme name="Simple Light">
      <a:dk1>
        <a:srgbClr val="000000"/>
      </a:dk1>
      <a:lt1>
        <a:srgbClr val="FFFFFF"/>
      </a:lt1>
      <a:dk2>
        <a:srgbClr val="4A8CFF"/>
      </a:dk2>
      <a:lt2>
        <a:srgbClr val="EFEFEF"/>
      </a:lt2>
      <a:accent1>
        <a:srgbClr val="003BA3"/>
      </a:accent1>
      <a:accent2>
        <a:srgbClr val="000000"/>
      </a:accent2>
      <a:accent3>
        <a:srgbClr val="4A8CFF"/>
      </a:accent3>
      <a:accent4>
        <a:srgbClr val="EFEFEF"/>
      </a:accent4>
      <a:accent5>
        <a:srgbClr val="003BA3"/>
      </a:accent5>
      <a:accent6>
        <a:srgbClr val="000000"/>
      </a:accent6>
      <a:hlink>
        <a:srgbClr val="003BA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3950</TotalTime>
  <Words>2013</Words>
  <Application>Microsoft Office PowerPoint</Application>
  <PresentationFormat>On-screen Show (16:9)</PresentationFormat>
  <Paragraphs>458</Paragraphs>
  <Slides>94</Slides>
  <Notes>94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94</vt:i4>
      </vt:variant>
    </vt:vector>
  </HeadingPairs>
  <TitlesOfParts>
    <vt:vector size="104" baseType="lpstr">
      <vt:lpstr>Arial</vt:lpstr>
      <vt:lpstr>Barlow</vt:lpstr>
      <vt:lpstr>Dubai</vt:lpstr>
      <vt:lpstr>Fira Sans Extra Condensed Medium</vt:lpstr>
      <vt:lpstr>IBM Plex Mono</vt:lpstr>
      <vt:lpstr>Montserrat</vt:lpstr>
      <vt:lpstr>Segoe UI</vt:lpstr>
      <vt:lpstr>Symbol</vt:lpstr>
      <vt:lpstr>Times New Roman</vt:lpstr>
      <vt:lpstr>Management Consulting Toolkit by Slidesgo</vt:lpstr>
      <vt:lpstr>PowerPoint Presentation</vt:lpstr>
      <vt:lpstr>محتويات العرض</vt:lpstr>
      <vt:lpstr>مقدمة</vt:lpstr>
      <vt:lpstr>PowerPoint Presentation</vt:lpstr>
      <vt:lpstr>PowerPoint Presentation</vt:lpstr>
      <vt:lpstr>معيار BPMN</vt:lpstr>
      <vt:lpstr>المتطلبات الوظيفية</vt:lpstr>
      <vt:lpstr>المتطلبات الوظيفية</vt:lpstr>
      <vt:lpstr>المتطلبات الوظيفية</vt:lpstr>
      <vt:lpstr>المتطلبات الوظيفية</vt:lpstr>
      <vt:lpstr>المتطلبات الوظيفية</vt:lpstr>
      <vt:lpstr>PowerPoint Presentation</vt:lpstr>
      <vt:lpstr>تصميم وتنجيز النظام البرمجي</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اختبار النظام ونشره</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الخاتمة والآفاق المستقبليّة  </vt:lpstr>
      <vt:lpstr>الخاتمة</vt:lpstr>
      <vt:lpstr>الآفاق المستقبليّة </vt:lpstr>
      <vt:lpstr>شكراً لإصغائكم</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Big Daddy</cp:lastModifiedBy>
  <cp:revision>847</cp:revision>
  <dcterms:modified xsi:type="dcterms:W3CDTF">2024-09-02T06:41:29Z</dcterms:modified>
</cp:coreProperties>
</file>